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</p:sldMasterIdLst>
  <p:notesMasterIdLst>
    <p:notesMasterId r:id="rId39"/>
  </p:notesMasterIdLst>
  <p:sldIdLst>
    <p:sldId id="256" r:id="rId5"/>
    <p:sldId id="279" r:id="rId6"/>
    <p:sldId id="278" r:id="rId7"/>
    <p:sldId id="280" r:id="rId8"/>
    <p:sldId id="317" r:id="rId9"/>
    <p:sldId id="318" r:id="rId10"/>
    <p:sldId id="319" r:id="rId11"/>
    <p:sldId id="297" r:id="rId12"/>
    <p:sldId id="306" r:id="rId13"/>
    <p:sldId id="298" r:id="rId14"/>
    <p:sldId id="265" r:id="rId15"/>
    <p:sldId id="267" r:id="rId16"/>
    <p:sldId id="331" r:id="rId17"/>
    <p:sldId id="282" r:id="rId18"/>
    <p:sldId id="283" r:id="rId19"/>
    <p:sldId id="284" r:id="rId20"/>
    <p:sldId id="326" r:id="rId21"/>
    <p:sldId id="307" r:id="rId22"/>
    <p:sldId id="308" r:id="rId23"/>
    <p:sldId id="286" r:id="rId24"/>
    <p:sldId id="287" r:id="rId25"/>
    <p:sldId id="328" r:id="rId26"/>
    <p:sldId id="329" r:id="rId27"/>
    <p:sldId id="288" r:id="rId28"/>
    <p:sldId id="323" r:id="rId29"/>
    <p:sldId id="289" r:id="rId30"/>
    <p:sldId id="290" r:id="rId31"/>
    <p:sldId id="305" r:id="rId32"/>
    <p:sldId id="292" r:id="rId33"/>
    <p:sldId id="293" r:id="rId34"/>
    <p:sldId id="333" r:id="rId35"/>
    <p:sldId id="314" r:id="rId36"/>
    <p:sldId id="334" r:id="rId37"/>
    <p:sldId id="33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A14364-1905-9879-7C00-1EFFD9241A73}" v="8" dt="2024-06-25T15:47:32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07F956-4AEF-4672-96AF-DB3289D10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488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48E3E-47D8-4F48-8B02-4D8E3B78B9E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701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C674-7425-4FF9-AE8E-7BA7521E3D4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228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C1333-7D81-4BB7-871B-42B4BA19573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404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FDF37-56BA-450D-81DD-A9707D4856F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43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D74D2-BB13-4249-8553-9984C001CDD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39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7328E-7CBD-44F3-81EE-0F11BEC7872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155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EA8E6-A0E6-415E-8F6A-3DB82F5B560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258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2B5F1-1CE8-4511-912C-DA5067F6E12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924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A63C8-62DD-4157-9F0C-67E92607B36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214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0BBD3-07E4-4547-B8C3-9BA46B059C76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318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237A8-EF73-40E1-B95C-84F02C0B0AB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15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B088B-2DD1-4DDF-A25F-7BBDB8E6CEB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1421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1BB1F-0060-4DF9-BC21-75E14277C98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Lab will provided form and blood upon request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085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2F27C-91DB-4043-8FE3-08AC01D6CB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99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50DE7-E24F-4C86-9E54-7C40E2AA289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25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25ACB-4C93-4514-B046-CD0EA765D67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444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3B8C1-7D5E-4283-A9E6-F1105B65A2E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221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D19C6-E04A-4862-888D-F7F6E6D5970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82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D06D1-C7EE-4FC6-97BB-D6EE948E301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390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D9171-55C2-4AD8-AC5A-CC35A1D7EC8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7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D86AF-3D81-313A-58DD-6367EFC59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E9E19-2C0F-18DB-EBA5-A58CD5940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014C-211E-8F14-9394-3F6369CD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BDC10-E08E-E57C-B73E-60BC2D0A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9EBF4-FF18-D777-3FA5-C2C7659A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9B44-1FE5-4152-9483-FEE5B3BFEE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30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46E5-7C75-E646-39F1-704604F4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21668-3C27-09ED-0A3E-73AC68036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65CB0-C066-EB52-E12A-C36AA179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9990-45A5-A566-5386-B1ABAEBD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6CFA8-3816-7EB0-56D4-FAA0D4F5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8C3-3863-4FA8-BDE7-6151B45557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03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81DA98-F0DD-1AA8-DA48-6847ECF96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A4CAA-D050-06C6-2628-81B432C64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B7AF-41AB-247C-0096-777EA7C5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E68E9-6F6F-72AF-45B2-F0283346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4B8F-3657-C4D7-45E2-4E097683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7D89-2830-4008-B803-CB6AC7B3BA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07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36D8C-B3C2-E692-C338-3C857429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F5CA-6613-5443-F74C-890890007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512D3-D9AD-AA38-BF96-ABA5BBFA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90CFF-732D-BFE4-1181-68E372B3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0ACB3-0A39-E29B-BFDA-61EDA704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05CF-1BF9-4AE0-A497-337F2B15066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84520B-E0E8-3B1F-BFC3-C45B731AB9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867399"/>
            <a:ext cx="2743206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3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48AC-17CE-8DDF-D1AB-8BBDC85D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0073-BDBF-3950-1B4B-6574A8D1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1E977-B2A2-6D40-B64C-3ADD1BDBC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AF337-3BBB-FA81-3F9E-95BE2C8D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6564A-D315-46E1-C397-59C78E9A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D334-A198-459B-8612-A661E755C4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86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441F3-6B14-77BE-1FF0-F5809E96F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80DC-A996-BB5F-F48A-2AB80B6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4F215-BA80-6B76-7EBD-F2538505B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2D258-D92D-9954-1B1C-EC62856F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6AB59-9223-A0B2-8F2C-D7463027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87B03-D3E3-6A4B-99FD-7300974B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DDBD-C531-4D7D-BB4E-0AC3A6C063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20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5EB8-0255-117E-A8E1-5325B40A8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2B1A8-8DFE-2BC7-89A5-0F1328498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E494B-AC86-FE2A-DF43-095FE6C66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3B8311-4A7E-1DD0-3999-D36A623CA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625599-8746-857C-E18D-9745AFFDF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2415C7-61A7-B425-1D8D-419E0AE1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86298F-9413-BB1F-E5EC-A378D0A3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5A954-C9D7-E764-5301-52BBF4DC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AAE-02DA-442E-BF7E-0B63A5AB6C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8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C23D-8EBA-6ED4-7BBC-DC5E2560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19132-9414-AAF7-7F85-440CB8DB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31804-7B92-F81E-76A7-441DF04E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0EEF0-F5AA-1B0E-F2EE-F4F7DBBF9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4501-6194-4C4F-BA94-22EC8C2027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66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1A292-67DA-F4CB-6A78-2E2BC475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99033-A322-6069-077F-22762A23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A8600-04E6-F23B-E7B0-CED61198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0019-4DC9-4F8C-83FA-E90C4157E4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80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71C3-E36E-BB76-05B3-34DB0AFE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18138-9E6D-1540-9B47-9FB5E5E1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7E95F-4688-8BAD-4E5E-C75382FCA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C65A1-4DDA-EA9A-E894-2F212C12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84894-1E49-CDA7-52D7-FE83A7F5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5076A-8C25-565D-1C75-0FB37E47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F365-C8F4-4C6C-861F-D810E943E2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07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A301-5501-37EA-ABCF-0954BD06C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6EC635-C9EB-D0F0-9F0E-D4631EF35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87F24-13E0-AA67-5DF6-37D9E1100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813E0-F764-C87E-0D46-5D5F0EA3E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42734-ABEC-A15F-318C-B47DFE659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D4886-2C42-DF63-6A5C-334586E5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DDBD-C531-4D7D-BB4E-0AC3A6C063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51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B33EC-50FB-7749-06C2-1C2F9F72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C687F-E824-3B94-CBDA-C937F0D9A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9AFA5-E485-D6FA-48A0-89F0E4931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E9A7D-A1FA-68D9-F3D9-6426DD0DC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4FBD8-3498-C117-18E8-6AC478ED2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6CDDBD-C531-4D7D-BB4E-0AC3A6C063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88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rms.office.com/r/vmSHHL5cM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>
            <a:normAutofit/>
          </a:bodyPr>
          <a:lstStyle/>
          <a:p>
            <a:pPr algn="ctr"/>
            <a:br>
              <a:rPr lang="en-US" altLang="en-US" sz="900">
                <a:solidFill>
                  <a:schemeClr val="bg1"/>
                </a:solidFill>
              </a:rPr>
            </a:br>
            <a:br>
              <a:rPr lang="en-US" altLang="en-US" sz="900">
                <a:solidFill>
                  <a:schemeClr val="bg1"/>
                </a:solidFill>
              </a:rPr>
            </a:br>
            <a:br>
              <a:rPr lang="en-US" altLang="en-US" sz="900">
                <a:solidFill>
                  <a:schemeClr val="bg1"/>
                </a:solidFill>
              </a:rPr>
            </a:br>
            <a:br>
              <a:rPr lang="en-US" altLang="en-US" sz="900">
                <a:solidFill>
                  <a:schemeClr val="bg1"/>
                </a:solidFill>
              </a:rPr>
            </a:br>
            <a:r>
              <a:rPr lang="en-US" altLang="en-US" sz="900">
                <a:solidFill>
                  <a:schemeClr val="bg1"/>
                </a:solidFill>
              </a:rPr>
              <a:t>Transfusing Blood Safely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03FE9E-6BBB-B581-ACF6-037BCC049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2509193"/>
            <a:ext cx="8178799" cy="27262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D77E5D-C98C-B062-5DD9-3F93335CD1C2}"/>
              </a:ext>
            </a:extLst>
          </p:cNvPr>
          <p:cNvSpPr txBox="1"/>
          <p:nvPr/>
        </p:nvSpPr>
        <p:spPr>
          <a:xfrm>
            <a:off x="838200" y="69271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Blood Transfusion Safety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Adverse Reactions Cont.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2800"/>
              <a:t>Citrate Toxicity: citrate is the anticoagulant added to blood (binds to the calcium in the blood). Multiple transfusions can depress the pt’s calcium levels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Hypothermia: may need a blood warming unit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Non-hemolytic febrile reactions of &lt;1.8 degree Fahrenheit are common</a:t>
            </a:r>
          </a:p>
          <a:p>
            <a:pPr marL="609600" indent="-609600"/>
            <a:endParaRPr lang="en-US" altLang="en-US" sz="2800"/>
          </a:p>
          <a:p>
            <a:pPr marL="609600" indent="-609600"/>
            <a:endParaRPr lang="en-US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Transfusion Reaction Nursing Care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STOP THE TRANSFUSION AND STAY WITH THE PATIENT</a:t>
            </a:r>
          </a:p>
          <a:p>
            <a:r>
              <a:rPr lang="en-US" altLang="en-US" dirty="0"/>
              <a:t>HAVE SOMEONE ELSE CALL THE PHYSICIAN</a:t>
            </a:r>
          </a:p>
          <a:p>
            <a:r>
              <a:rPr lang="en-US" altLang="en-US" dirty="0"/>
              <a:t>KEEP VEIN OPEN WITH NS</a:t>
            </a:r>
          </a:p>
          <a:p>
            <a:r>
              <a:rPr lang="en-US" altLang="en-US" dirty="0"/>
              <a:t>EMERGENCY CARE AS NEEDED</a:t>
            </a:r>
          </a:p>
          <a:p>
            <a:pPr lvl="1"/>
            <a:r>
              <a:rPr lang="en-US" altLang="en-US" b="1" dirty="0"/>
              <a:t>Notify Lab ASAP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Additional Transfusion Reaction 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Keep the blood and tubing for the lab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Draw blood from the patient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Complete the SCH Transfusion Reaction Report in the EHR, print and send to lab along with the bag &amp; tubing if blood is discontinued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received an order to Crossmatch a patient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chart </a:t>
            </a:r>
          </a:p>
          <a:p>
            <a:r>
              <a:rPr lang="en-US" altLang="en-US" dirty="0"/>
              <a:t>Review lab work</a:t>
            </a:r>
          </a:p>
          <a:p>
            <a:r>
              <a:rPr lang="en-US" altLang="en-US" dirty="0"/>
              <a:t>Review physician orders, make sure you have a type and screen ordered</a:t>
            </a:r>
          </a:p>
          <a:p>
            <a:r>
              <a:rPr lang="en-US" altLang="en-US" dirty="0"/>
              <a:t>When the order for RBC’s is entered in the EHR/LIS an ABO/RH and antibody screen will be automatically ordered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Obtain Informed Consent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Patient or responsible person must sign an informed consent  before calling the lab unless is an emergency</a:t>
            </a:r>
          </a:p>
          <a:p>
            <a:r>
              <a:rPr lang="en-US" altLang="en-US" dirty="0"/>
              <a:t>Physician must sign the blood consent form  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Patient Transfusion Awareness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Risks must be explained to the patient ( before the transfusion) by the physician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Signs of adverse reactions to the transfusion 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highlight>
                  <a:srgbClr val="FFFF00"/>
                </a:highlight>
              </a:rPr>
              <a:t>Teaching is  required  for </a:t>
            </a:r>
            <a:r>
              <a:rPr lang="en-US" altLang="en-US" sz="2800" u="sng" dirty="0">
                <a:highlight>
                  <a:srgbClr val="FFFF00"/>
                </a:highlight>
              </a:rPr>
              <a:t>all</a:t>
            </a:r>
            <a:r>
              <a:rPr lang="en-US" altLang="en-US" sz="2800" dirty="0">
                <a:highlight>
                  <a:srgbClr val="FFFF00"/>
                </a:highlight>
              </a:rPr>
              <a:t> patients (in and out)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Patient signature required —a copy remains with chart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Patient Preparation Before Retrieving Blood From the Lab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Teaching completed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IV established 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Supplies assembled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Transfusion assessment form completed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Consent for transfusion signed by physician and patient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Acquisition of Blood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The blood transfusion tag will be printed in the lab and brought to the nurse's station</a:t>
            </a:r>
          </a:p>
          <a:p>
            <a:r>
              <a:rPr lang="en-US" altLang="en-US" sz="2800" dirty="0"/>
              <a:t>Licensed nursing staff should present the blood transfusion tag to the lab technician to check out the blood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Acquisition of Blood Cont.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Check the unit of blood for:</a:t>
            </a:r>
          </a:p>
          <a:p>
            <a:pPr lvl="1"/>
            <a:r>
              <a:rPr lang="en-US" altLang="en-US" sz="2800" dirty="0">
                <a:highlight>
                  <a:srgbClr val="FFFF00"/>
                </a:highlight>
              </a:rPr>
              <a:t>Visible signs of gas, hemolysis, cloudiness, or clots</a:t>
            </a:r>
          </a:p>
          <a:p>
            <a:pPr lvl="1"/>
            <a:r>
              <a:rPr lang="en-US" altLang="en-US" sz="2800" dirty="0">
                <a:highlight>
                  <a:srgbClr val="FFFF00"/>
                </a:highlight>
              </a:rPr>
              <a:t>If any of these findings are present, the  lab tech will choose another unit and it will be checked in the same manner.</a:t>
            </a:r>
          </a:p>
          <a:p>
            <a:pPr lvl="1">
              <a:buFontTx/>
              <a:buNone/>
            </a:pPr>
            <a:r>
              <a:rPr lang="en-US" altLang="en-US" dirty="0"/>
              <a:t>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Acquisition of Blood Cont.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Look closely at the Blood Transfusion Unit Tag </a:t>
            </a:r>
          </a:p>
          <a:p>
            <a:pPr lvl="1"/>
            <a:r>
              <a:rPr lang="en-US" altLang="en-US" sz="2400" dirty="0"/>
              <a:t>Verify that the  ABO, Rh, unit number, expiration date, and the </a:t>
            </a:r>
            <a:r>
              <a:rPr lang="en-US" altLang="en-US" sz="2400" u="sng" dirty="0"/>
              <a:t>blood bank armband alpha-numeric sticker</a:t>
            </a:r>
            <a:r>
              <a:rPr lang="en-US" altLang="en-US" sz="2400" dirty="0"/>
              <a:t> on the tag match exactly with the actual unit of blood as you do a verbal read back with the technician</a:t>
            </a:r>
          </a:p>
          <a:p>
            <a:pPr lvl="1">
              <a:buFontTx/>
              <a:buNone/>
            </a:pPr>
            <a:r>
              <a:rPr lang="en-US" altLang="en-US" sz="2400" dirty="0"/>
              <a:t>(the patient </a:t>
            </a:r>
            <a:r>
              <a:rPr lang="en-US" altLang="en-US" sz="2400" u="sng" dirty="0"/>
              <a:t>must</a:t>
            </a:r>
            <a:r>
              <a:rPr lang="en-US" altLang="en-US" sz="2400" dirty="0"/>
              <a:t> have an arm band on with the exact matching blood bank alpha-numeric sticker)	</a:t>
            </a:r>
          </a:p>
          <a:p>
            <a:pPr lvl="2">
              <a:buFontTx/>
              <a:buNone/>
            </a:pP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Program Objective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Upon completion of this program, the participant will be able to administer blood/component transfusions safely, and, when indicated, to intervene quickly to reduce patient morbidity should an adverse transfusion reaction occur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MUSTS! ( After removal from the Lab)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Be started within 30 minutes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Be infused within 4 hours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Not be put in any unauthorized refrigerator.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Not be heated in a microwave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Be checked by 1 RN and 1 licensed person( RN, LVN) at the patient’s bedside before infusing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Bedside Patient Identification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Check the </a:t>
            </a:r>
            <a:r>
              <a:rPr lang="en-US" altLang="en-US" sz="2000" dirty="0"/>
              <a:t>patient</a:t>
            </a:r>
            <a:r>
              <a:rPr lang="en-US" altLang="en-US" dirty="0"/>
              <a:t>’s hospital arm band</a:t>
            </a:r>
          </a:p>
          <a:p>
            <a:r>
              <a:rPr lang="en-US" altLang="en-US" dirty="0"/>
              <a:t>Check the </a:t>
            </a:r>
            <a:r>
              <a:rPr lang="en-US" altLang="en-US" sz="2000" dirty="0"/>
              <a:t>patient</a:t>
            </a:r>
            <a:r>
              <a:rPr lang="en-US" altLang="en-US" dirty="0"/>
              <a:t>’s Blood Bank arm band</a:t>
            </a:r>
          </a:p>
          <a:p>
            <a:r>
              <a:rPr lang="en-US" altLang="en-US" dirty="0"/>
              <a:t>The Transfusion Unit Tag </a:t>
            </a:r>
            <a:r>
              <a:rPr lang="en-US" altLang="en-US" b="1" u="sng" dirty="0"/>
              <a:t>#</a:t>
            </a:r>
            <a:r>
              <a:rPr lang="en-US" altLang="en-US" dirty="0"/>
              <a:t> (attached to blood), with the actual unit of blood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Bedside Patient ID Cont.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Check blood expiration date </a:t>
            </a:r>
          </a:p>
          <a:p>
            <a:r>
              <a:rPr lang="en-US" altLang="en-US" dirty="0"/>
              <a:t>Check blood unit number </a:t>
            </a:r>
          </a:p>
          <a:p>
            <a:r>
              <a:rPr lang="en-US" altLang="en-US" dirty="0"/>
              <a:t>Check blood Group and Type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Check both arm bands </a:t>
            </a:r>
          </a:p>
          <a:p>
            <a:r>
              <a:rPr lang="en-US" altLang="en-US" dirty="0"/>
              <a:t>At least one RN and another licensed nurse must confirm the patient ID with at least two unique identifiers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Patient’s Blood Bank Arm Band Numbers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Must match EVERYTHING!!                            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 unit of Blood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Transfusion Unit Tag attached to blood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patient’s physically attached  Blood Bank armband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Both nurses must sign attestation on Unit Tag before starting the transfusion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RN needed to be involved in the complete ID process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Transfusion Unit Tag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6554867" cy="376767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                      What do we do with it?</a:t>
            </a:r>
          </a:p>
          <a:p>
            <a:r>
              <a:rPr lang="en-US" altLang="en-US" sz="2800" dirty="0"/>
              <a:t> </a:t>
            </a:r>
            <a:r>
              <a:rPr lang="en-US" altLang="en-US" sz="2800" dirty="0">
                <a:highlight>
                  <a:srgbClr val="FFFF00"/>
                </a:highlight>
              </a:rPr>
              <a:t>Make sure it is completed and signed with all 4 signatures.</a:t>
            </a:r>
          </a:p>
          <a:p>
            <a:endParaRPr lang="en-US" altLang="en-US" sz="2800" dirty="0">
              <a:highlight>
                <a:srgbClr val="FFFF00"/>
              </a:highlight>
            </a:endParaRPr>
          </a:p>
          <a:p>
            <a:r>
              <a:rPr lang="en-US" altLang="en-US" sz="2800" dirty="0">
                <a:highlight>
                  <a:srgbClr val="FFFF00"/>
                </a:highlight>
              </a:rPr>
              <a:t>At conclusion of transfusion, place the signed transfusion unit tag in the patient’s chart </a:t>
            </a:r>
          </a:p>
          <a:p>
            <a:endParaRPr lang="en-US" altLang="en-US" sz="2800" dirty="0"/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Disposal of  </a:t>
            </a:r>
            <a:r>
              <a:rPr lang="en-US" altLang="en-US" u="sng"/>
              <a:t>All </a:t>
            </a:r>
            <a:r>
              <a:rPr lang="en-US" altLang="en-US"/>
              <a:t>Transfusion Bags and Tubing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209799"/>
            <a:ext cx="7886700" cy="3967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All tubing and spent bag are to be placed in a biohazard bag and disposed of properly.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Flow Rates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FF0000"/>
                </a:solidFill>
              </a:rPr>
              <a:t>50 ml hour X 15 minutes </a:t>
            </a:r>
          </a:p>
          <a:p>
            <a:r>
              <a:rPr lang="en-US" alt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Stay with the patient for the first 15 minutes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Patient needs to be monitored every 30 minutes until transfusion is over.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Filters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Filters must be used for all blood products e.g.: PRBCs, Platelets, FFP, cryoprecipitate</a:t>
            </a:r>
          </a:p>
          <a:p>
            <a:r>
              <a:rPr lang="en-US" altLang="en-US" sz="2400" dirty="0"/>
              <a:t>One filter per unit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Documentation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All documentation will be performed in the EHR (Cerner)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Emergency Room Patients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All Documentation will be done in the EHR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highlight>
                  <a:srgbClr val="FFFF00"/>
                </a:highlight>
              </a:rPr>
              <a:t>If patient is transferred while still receiving blood, the chart copy of the Transfusion Unit Tag attached to the unit should stay with the unit infusing 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400" dirty="0"/>
              <a:t>Appropriate data relayed to receiving nurse</a:t>
            </a:r>
          </a:p>
          <a:p>
            <a:r>
              <a:rPr lang="en-US" altLang="en-US" sz="2800" b="1" i="1" u="sng" dirty="0"/>
              <a:t>Document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A06405-5739-3A60-63DC-40EF04E5F8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862744"/>
            <a:ext cx="2743206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the SCH Blood Safety Program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establish a safe blood transfusion system at SCH by:</a:t>
            </a:r>
          </a:p>
          <a:p>
            <a:pPr lvl="1"/>
            <a:r>
              <a:rPr lang="en-US" altLang="en-US" dirty="0"/>
              <a:t>Implementing a system to prevent blood administration errors from occurring</a:t>
            </a:r>
          </a:p>
          <a:p>
            <a:pPr lvl="1"/>
            <a:r>
              <a:rPr lang="en-US" altLang="en-US" dirty="0"/>
              <a:t>Identifying potential errors and/or near misses </a:t>
            </a:r>
          </a:p>
          <a:p>
            <a:pPr lvl="1"/>
            <a:r>
              <a:rPr lang="en-US" altLang="en-US" dirty="0"/>
              <a:t>Reducing the untoward effects of adverse transfusion reactions if they do occur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483" y="228600"/>
            <a:ext cx="6935033" cy="396240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OPERATING ROOM patients receiving blood  follow the same protocols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786610-A8C2-1614-A94B-95EBE9D206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791200"/>
            <a:ext cx="2743206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Uncrossmatched Blood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Lab will provide form and blood upon request.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 clot and EDTA must be drawn stat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highlight>
                  <a:srgbClr val="FFFF00"/>
                </a:highlight>
              </a:rPr>
              <a:t>The armband must be placed on the patient by the Lab personnel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highlight>
                  <a:srgbClr val="FFFF00"/>
                </a:highlight>
              </a:rPr>
              <a:t>Request can be signed by RN if verbal order is given, but physician must sign within 24 hrs.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 negative will be given to start, but as soon as Group and Type is completed Type specific will follow.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Miscellaneous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altLang="en-US" dirty="0"/>
          </a:p>
          <a:p>
            <a:pPr lvl="1"/>
            <a:r>
              <a:rPr lang="en-US" altLang="en-US" sz="2400" dirty="0"/>
              <a:t>Lab has policy and protocols for massive transfusions</a:t>
            </a:r>
          </a:p>
          <a:p>
            <a:pPr lvl="1"/>
            <a:r>
              <a:rPr lang="en-US" altLang="en-US" sz="2400" dirty="0">
                <a:highlight>
                  <a:srgbClr val="FFFF00"/>
                </a:highlight>
              </a:rPr>
              <a:t>Type and Screen is done on admission for Platelets and Plasma. </a:t>
            </a:r>
          </a:p>
          <a:p>
            <a:pPr lvl="2"/>
            <a:r>
              <a:rPr lang="en-US" altLang="en-US" sz="2100" dirty="0">
                <a:highlight>
                  <a:srgbClr val="FFFF00"/>
                </a:highlight>
              </a:rPr>
              <a:t>Both products requires filters for infusion</a:t>
            </a:r>
          </a:p>
          <a:p>
            <a:pPr lvl="1">
              <a:buFontTx/>
              <a:buNone/>
            </a:pPr>
            <a:endParaRPr lang="en-US" altLang="en-US" dirty="0"/>
          </a:p>
          <a:p>
            <a:pPr lvl="1">
              <a:buFontTx/>
              <a:buNone/>
            </a:pPr>
            <a:endParaRPr lang="en-US" altLang="en-US" u="sng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Discharge after Transfusion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Patient will receive blood transfusion discharge instruction sheet.</a:t>
            </a:r>
          </a:p>
        </p:txBody>
      </p:sp>
    </p:spTree>
    <p:extLst>
      <p:ext uri="{BB962C8B-B14F-4D97-AF65-F5344CB8AC3E}">
        <p14:creationId xmlns:p14="http://schemas.microsoft.com/office/powerpoint/2010/main" val="37309689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75D5-27C7-FB06-BCE6-973734A88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080"/>
            <a:ext cx="3614166" cy="1481328"/>
          </a:xfrm>
        </p:spPr>
        <p:txBody>
          <a:bodyPr anchor="b">
            <a:normAutofit/>
          </a:bodyPr>
          <a:lstStyle/>
          <a:p>
            <a:r>
              <a:rPr lang="en-US" sz="2900"/>
              <a:t>Following the link or scan the QR code for the Required Quiz.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1167" y="8655"/>
                  <a:pt x="2440437" y="9975"/>
                  <a:pt x="2441321" y="18288"/>
                </a:cubicBezTo>
                <a:cubicBezTo>
                  <a:pt x="2169723" y="30506"/>
                  <a:pt x="2045712" y="39140"/>
                  <a:pt x="1830991" y="18288"/>
                </a:cubicBezTo>
                <a:cubicBezTo>
                  <a:pt x="1616270" y="-2564"/>
                  <a:pt x="1505876" y="3949"/>
                  <a:pt x="1269487" y="18288"/>
                </a:cubicBezTo>
                <a:cubicBezTo>
                  <a:pt x="1033098" y="32627"/>
                  <a:pt x="908661" y="41191"/>
                  <a:pt x="707983" y="18288"/>
                </a:cubicBezTo>
                <a:cubicBezTo>
                  <a:pt x="507305" y="-4615"/>
                  <a:pt x="333592" y="20759"/>
                  <a:pt x="0" y="18288"/>
                </a:cubicBezTo>
                <a:cubicBezTo>
                  <a:pt x="-688" y="11716"/>
                  <a:pt x="875" y="635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735" y="5928"/>
                  <a:pt x="2441551" y="11133"/>
                  <a:pt x="2441321" y="18288"/>
                </a:cubicBezTo>
                <a:cubicBezTo>
                  <a:pt x="2166745" y="28773"/>
                  <a:pt x="2078726" y="15476"/>
                  <a:pt x="1879817" y="18288"/>
                </a:cubicBezTo>
                <a:cubicBezTo>
                  <a:pt x="1680908" y="21100"/>
                  <a:pt x="1548770" y="-4127"/>
                  <a:pt x="1318313" y="18288"/>
                </a:cubicBezTo>
                <a:cubicBezTo>
                  <a:pt x="1087856" y="40703"/>
                  <a:pt x="894613" y="3927"/>
                  <a:pt x="659157" y="18288"/>
                </a:cubicBezTo>
                <a:cubicBezTo>
                  <a:pt x="423701" y="32649"/>
                  <a:pt x="246611" y="33975"/>
                  <a:pt x="0" y="18288"/>
                </a:cubicBezTo>
                <a:cubicBezTo>
                  <a:pt x="-348" y="10388"/>
                  <a:pt x="-12" y="39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3760D-5584-F862-BBD6-E85927DFA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02" y="2660904"/>
            <a:ext cx="3614166" cy="3547872"/>
          </a:xfrm>
        </p:spPr>
        <p:txBody>
          <a:bodyPr anchor="t">
            <a:normAutofit/>
          </a:bodyPr>
          <a:lstStyle/>
          <a:p>
            <a:r>
              <a:rPr lang="en-US" sz="1900">
                <a:hlinkClick r:id="rId2"/>
              </a:rPr>
              <a:t>https://forms.office.com/r/vmSHHL5cMh</a:t>
            </a:r>
            <a:endParaRPr lang="en-US" sz="1900"/>
          </a:p>
          <a:p>
            <a:endParaRPr lang="en-US" sz="1900"/>
          </a:p>
        </p:txBody>
      </p:sp>
      <p:pic>
        <p:nvPicPr>
          <p:cNvPr id="5" name="Picture 4" descr="QR">
            <a:extLst>
              <a:ext uri="{FF2B5EF4-FFF2-40B4-BE49-F238E27FC236}">
                <a16:creationId xmlns:a16="http://schemas.microsoft.com/office/drawing/2014/main" id="{66073D77-7098-09F9-7859-D73EF29B8B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86" y="1381887"/>
            <a:ext cx="4094226" cy="409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8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/>
              <a:t>After Completing This Program</a:t>
            </a:r>
            <a:br>
              <a:rPr lang="en-US" altLang="en-US"/>
            </a:br>
            <a:r>
              <a:rPr lang="en-US" altLang="en-US" sz="2800"/>
              <a:t>The Participate will be able to:</a:t>
            </a: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Complete a lab Blood Bank Request for crossmatch and a type and screen in the EHR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Obtain informed consent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Discuss patient teaching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Assemble supplies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Retrieve blood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Monitor patient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Voice signs of a transfusion reaction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State care for transfusion reaction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Demonstrate patient ID</a:t>
            </a:r>
          </a:p>
          <a:p>
            <a:r>
              <a:rPr lang="en-US" altLang="en-US" sz="2400" dirty="0"/>
              <a:t>Discuss patient discharge instructions</a:t>
            </a:r>
          </a:p>
          <a:p>
            <a:pPr marL="0" indent="0"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2C9B6A-6B3D-1E0F-4F40-9B755C72CB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791200"/>
            <a:ext cx="2743206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924800" cy="396240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The SCH SYSTEM FOR THE TRANSFUSION OF </a:t>
            </a:r>
            <a:br>
              <a:rPr lang="en-US" altLang="en-US" dirty="0"/>
            </a:br>
            <a:r>
              <a:rPr lang="en-US" altLang="en-US" dirty="0"/>
              <a:t>BLOOD AND BLOOD COMPONENTS</a:t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4E4F6E-03F4-3996-0DBD-F56A9C5629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791200"/>
            <a:ext cx="2743206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239833" cy="3505200"/>
          </a:xfrm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MATCH THE CORRECT PATIENT TO THE CORRECT TRANSFUSION COMPONENT CORRECTLY </a:t>
            </a:r>
            <a:br>
              <a:rPr lang="en-US" altLang="en-US" dirty="0"/>
            </a:br>
            <a:r>
              <a:rPr lang="en-US" altLang="en-US" dirty="0"/>
              <a:t>EVERY TIME</a:t>
            </a:r>
            <a:br>
              <a:rPr lang="en-US" altLang="en-US" dirty="0"/>
            </a:br>
            <a:r>
              <a:rPr lang="en-US" altLang="en-US" dirty="0"/>
              <a:t>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7C18E0-4E5B-73CF-137E-FACF5853AF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867400"/>
            <a:ext cx="2743206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706433" cy="3810000"/>
          </a:xfrm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AND POSSESS THE KNOWLEDGE TO INTERVENE IMMEDIATELY SHOULD AN ADVERSE TRANSFUSION REACTION OCCUR 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9A5DEC-06C9-EC5A-0D24-D38B1AB675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791200"/>
            <a:ext cx="2743206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Adverse Transfusion Reactions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Usually manifests within first 15 minutes</a:t>
            </a:r>
          </a:p>
          <a:p>
            <a:r>
              <a:rPr lang="en-US" altLang="en-US" dirty="0"/>
              <a:t>Hemolytic reaction=quickly due to ABO or Rh incompatibility</a:t>
            </a:r>
          </a:p>
          <a:p>
            <a:r>
              <a:rPr lang="en-US" altLang="en-US" dirty="0"/>
              <a:t>May lead to DIC or death</a:t>
            </a:r>
          </a:p>
          <a:p>
            <a:pPr lvl="1"/>
            <a:r>
              <a:rPr lang="en-US" altLang="en-US" dirty="0"/>
              <a:t>Initial signs: fever, chills, urticaria</a:t>
            </a:r>
          </a:p>
          <a:p>
            <a:pPr lvl="1"/>
            <a:r>
              <a:rPr lang="en-US" altLang="en-US" dirty="0"/>
              <a:t>Later signs: back pain, renal failure, dyspnea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Adverse Reactions Cont.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 1. Febrile reaction</a:t>
            </a:r>
          </a:p>
          <a:p>
            <a:pPr lvl="2"/>
            <a:r>
              <a:rPr lang="en-US" altLang="en-US" dirty="0"/>
              <a:t>Anticipate a bacterial reaction</a:t>
            </a:r>
          </a:p>
          <a:p>
            <a:pPr lvl="2"/>
            <a:r>
              <a:rPr lang="en-US" altLang="en-US" dirty="0"/>
              <a:t>May develop after transfusion (delayed)</a:t>
            </a:r>
          </a:p>
          <a:p>
            <a:pPr lvl="2"/>
            <a:r>
              <a:rPr lang="en-US" altLang="en-US" dirty="0"/>
              <a:t> Patient teaching is paramount</a:t>
            </a:r>
          </a:p>
          <a:p>
            <a:pPr lvl="1">
              <a:buFontTx/>
              <a:buNone/>
            </a:pPr>
            <a:r>
              <a:rPr lang="en-US" altLang="en-US" dirty="0"/>
              <a:t>2. Allergic transfusion reaction=urticaria, itching</a:t>
            </a:r>
          </a:p>
          <a:p>
            <a:pPr lvl="1">
              <a:buFontTx/>
              <a:buNone/>
            </a:pPr>
            <a:r>
              <a:rPr lang="en-US" altLang="en-US" dirty="0"/>
              <a:t>3. FLUID OVERLOAD!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ED0DB19029D6408552E3A7BB5E0179" ma:contentTypeVersion="4" ma:contentTypeDescription="Create a new document." ma:contentTypeScope="" ma:versionID="91ff782fa58e7e4fd7f765aeca321649">
  <xsd:schema xmlns:xsd="http://www.w3.org/2001/XMLSchema" xmlns:xs="http://www.w3.org/2001/XMLSchema" xmlns:p="http://schemas.microsoft.com/office/2006/metadata/properties" xmlns:ns2="16b9312d-27b5-4860-9029-5cf82de06a7d" targetNamespace="http://schemas.microsoft.com/office/2006/metadata/properties" ma:root="true" ma:fieldsID="4eb4b730242c954170020a5490ab1a33" ns2:_="">
    <xsd:import namespace="16b9312d-27b5-4860-9029-5cf82de06a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b9312d-27b5-4860-9029-5cf82de06a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8F47AC-E6C9-46E8-A144-7515B85AD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b9312d-27b5-4860-9029-5cf82de06a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923925-E893-477F-9DBA-14CC7BF853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80873-7E69-4D5F-88E0-17A47E498FA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1262</Words>
  <Application>Microsoft Office PowerPoint</Application>
  <PresentationFormat>On-screen Show (4:3)</PresentationFormat>
  <Paragraphs>174</Paragraphs>
  <Slides>34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Aptos</vt:lpstr>
      <vt:lpstr>Aptos Display</vt:lpstr>
      <vt:lpstr>Arial</vt:lpstr>
      <vt:lpstr>Calibri</vt:lpstr>
      <vt:lpstr>Times New Roman</vt:lpstr>
      <vt:lpstr>Office Theme</vt:lpstr>
      <vt:lpstr>    Transfusing Blood Safely</vt:lpstr>
      <vt:lpstr> Program Objective</vt:lpstr>
      <vt:lpstr>Goals of the SCH Blood Safety Program</vt:lpstr>
      <vt:lpstr>After Completing This Program The Participate will be able to:</vt:lpstr>
      <vt:lpstr>    The SCH SYSTEM FOR THE TRANSFUSION OF  BLOOD AND BLOOD COMPONENTS </vt:lpstr>
      <vt:lpstr>     MATCH THE CORRECT PATIENT TO THE CORRECT TRANSFUSION COMPONENT CORRECTLY  EVERY TIME …</vt:lpstr>
      <vt:lpstr>      AND POSSESS THE KNOWLEDGE TO INTERVENE IMMEDIATELY SHOULD AN ADVERSE TRANSFUSION REACTION OCCUR   </vt:lpstr>
      <vt:lpstr>Adverse Transfusion Reactions </vt:lpstr>
      <vt:lpstr>Adverse Reactions Cont.</vt:lpstr>
      <vt:lpstr> Adverse Reactions Cont.</vt:lpstr>
      <vt:lpstr> Transfusion Reaction Nursing Care</vt:lpstr>
      <vt:lpstr>Additional Transfusion Reaction Protocols</vt:lpstr>
      <vt:lpstr>You received an order to Crossmatch a patient</vt:lpstr>
      <vt:lpstr>Obtain Informed Consent</vt:lpstr>
      <vt:lpstr>Patient Transfusion Awareness</vt:lpstr>
      <vt:lpstr>Patient Preparation Before Retrieving Blood From the Lab</vt:lpstr>
      <vt:lpstr>Acquisition of Blood</vt:lpstr>
      <vt:lpstr>Acquisition of Blood Cont.</vt:lpstr>
      <vt:lpstr>Acquisition of Blood Cont.</vt:lpstr>
      <vt:lpstr>MUSTS! ( After removal from the Lab)</vt:lpstr>
      <vt:lpstr>Bedside Patient Identification</vt:lpstr>
      <vt:lpstr>Bedside Patient ID Cont.</vt:lpstr>
      <vt:lpstr>Patient’s Blood Bank Arm Band Numbers</vt:lpstr>
      <vt:lpstr>Transfusion Unit Tag </vt:lpstr>
      <vt:lpstr>Disposal of  All Transfusion Bags and Tubing</vt:lpstr>
      <vt:lpstr>Flow Rates</vt:lpstr>
      <vt:lpstr>Filters</vt:lpstr>
      <vt:lpstr>Documentation</vt:lpstr>
      <vt:lpstr>Emergency Room Patients</vt:lpstr>
      <vt:lpstr>     OPERATING ROOM patients receiving blood  follow the same protocols</vt:lpstr>
      <vt:lpstr>Uncrossmatched Blood</vt:lpstr>
      <vt:lpstr>Miscellaneous </vt:lpstr>
      <vt:lpstr>Discharge after Transfusion</vt:lpstr>
      <vt:lpstr>Following the link or scan the QR code for the Required Quiz.</vt:lpstr>
    </vt:vector>
  </TitlesOfParts>
  <Company>A1 Washer and Dryer Rental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Transfusing Blood Safely</dc:title>
  <dc:creator>Marie Breakiron</dc:creator>
  <cp:lastModifiedBy>John Flores</cp:lastModifiedBy>
  <cp:revision>34</cp:revision>
  <dcterms:created xsi:type="dcterms:W3CDTF">2005-11-20T20:21:41Z</dcterms:created>
  <dcterms:modified xsi:type="dcterms:W3CDTF">2024-06-27T02:58:23Z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0x0101007CED0DB19029D6408552E3A7BB5E0179</vt:lpwstr>
  </property>
</Properties>
</file>