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3" r:id="rId4"/>
  </p:sldMasterIdLst>
  <p:notesMasterIdLst>
    <p:notesMasterId r:id="rId39"/>
  </p:notesMasterIdLst>
  <p:sldIdLst>
    <p:sldId id="256" r:id="rId5"/>
    <p:sldId id="279" r:id="rId6"/>
    <p:sldId id="278" r:id="rId7"/>
    <p:sldId id="280" r:id="rId8"/>
    <p:sldId id="317" r:id="rId9"/>
    <p:sldId id="318" r:id="rId10"/>
    <p:sldId id="319" r:id="rId11"/>
    <p:sldId id="297" r:id="rId12"/>
    <p:sldId id="306" r:id="rId13"/>
    <p:sldId id="298" r:id="rId14"/>
    <p:sldId id="265" r:id="rId15"/>
    <p:sldId id="267" r:id="rId16"/>
    <p:sldId id="331" r:id="rId17"/>
    <p:sldId id="282" r:id="rId18"/>
    <p:sldId id="283" r:id="rId19"/>
    <p:sldId id="284" r:id="rId20"/>
    <p:sldId id="326" r:id="rId21"/>
    <p:sldId id="307" r:id="rId22"/>
    <p:sldId id="308" r:id="rId23"/>
    <p:sldId id="286" r:id="rId24"/>
    <p:sldId id="287" r:id="rId25"/>
    <p:sldId id="328" r:id="rId26"/>
    <p:sldId id="329" r:id="rId27"/>
    <p:sldId id="288" r:id="rId28"/>
    <p:sldId id="323" r:id="rId29"/>
    <p:sldId id="289" r:id="rId30"/>
    <p:sldId id="290" r:id="rId31"/>
    <p:sldId id="305" r:id="rId32"/>
    <p:sldId id="292" r:id="rId33"/>
    <p:sldId id="293" r:id="rId34"/>
    <p:sldId id="333" r:id="rId35"/>
    <p:sldId id="314" r:id="rId36"/>
    <p:sldId id="334" r:id="rId37"/>
    <p:sldId id="335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CA14364-1905-9879-7C00-1EFFD9241A73}" v="8" dt="2024-06-25T15:47:32.3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2" d="100"/>
          <a:sy n="62" d="100"/>
        </p:scale>
        <p:origin x="96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1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heme" Target="theme/theme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ableStyles" Target="tableStyle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1044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44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44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044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A07F956-4AEF-4672-96AF-DB3289D107E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94880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848E3E-47D8-4F48-8B02-4D8E3B78B9E0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67014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A6C674-7425-4FF9-AE8E-7BA7521E3D4D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82283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AC1333-7D81-4BB7-871B-42B4BA195736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13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54048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DFDF37-56BA-450D-81DD-A9707D4856FA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141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7433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8D74D2-BB13-4249-8553-9984C001CDD2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142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4391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67328E-7CBD-44F3-81EE-0F11BEC78724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143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015598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DEA8E6-A0E6-415E-8F6A-3DB82F5B5604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14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925848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62B5F1-1CE8-4511-912C-DA5067F6E129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146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292424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7A63C8-62DD-4157-9F0C-67E92607B367}" type="slidenum">
              <a:rPr lang="en-US" altLang="en-US"/>
              <a:pPr/>
              <a:t>28</a:t>
            </a:fld>
            <a:endParaRPr lang="en-US" altLang="en-US"/>
          </a:p>
        </p:txBody>
      </p:sp>
      <p:sp>
        <p:nvSpPr>
          <p:cNvPr id="148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321464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D0BBD3-07E4-4547-B8C3-9BA46B059C76}" type="slidenum">
              <a:rPr lang="en-US" altLang="en-US"/>
              <a:pPr/>
              <a:t>29</a:t>
            </a:fld>
            <a:endParaRPr lang="en-US" altLang="en-US"/>
          </a:p>
        </p:txBody>
      </p:sp>
      <p:sp>
        <p:nvSpPr>
          <p:cNvPr id="149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13182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E237A8-EF73-40E1-B95C-84F02C0B0AB4}" type="slidenum">
              <a:rPr lang="en-US" altLang="en-US"/>
              <a:pPr/>
              <a:t>30</a:t>
            </a:fld>
            <a:endParaRPr lang="en-US" altLang="en-US"/>
          </a:p>
        </p:txBody>
      </p:sp>
      <p:sp>
        <p:nvSpPr>
          <p:cNvPr id="15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21586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7B088B-2DD1-4DDF-A25F-7BBDB8E6CEB0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914214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A1BB1F-0060-4DF9-BC21-75E14277C981}" type="slidenum">
              <a:rPr lang="en-US" altLang="en-US"/>
              <a:pPr/>
              <a:t>31</a:t>
            </a:fld>
            <a:endParaRPr lang="en-US" altLang="en-US"/>
          </a:p>
        </p:txBody>
      </p:sp>
      <p:sp>
        <p:nvSpPr>
          <p:cNvPr id="187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Lab will provided form and blood upon request</a:t>
            </a:r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20859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B2F27C-91DB-4043-8FE3-08AC01D6CBF7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30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6993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950DE7-E24F-4C86-9E54-7C40E2AA2892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3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62555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B25ACB-4C93-4514-B046-CD0EA765D670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1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54444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83B8C1-7D5E-4283-A9E6-F1105B65A2EB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12218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2D19C6-E04A-4862-888D-F7F6E6D59701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58237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8D06D1-C7EE-4FC6-97BB-D6EE948E3018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43900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DD9171-55C2-4AD8-AC5A-CC35A1D7EC85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134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1770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D86AF-3D81-313A-58DD-6367EFC59D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4E9E19-2C0F-18DB-EBA5-A58CD59404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25014C-211E-8F14-9394-3F6369CD98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7BDC10-E08E-E57C-B73E-60BC2D0A6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09EBF4-FF18-D777-3FA5-C2C7659A3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D9B44-1FE5-4152-9483-FEE5B3BFEEA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6300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E46E5-7C75-E646-39F1-704604F46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F21668-3C27-09ED-0A3E-73AC68036E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165CB0-C066-EB52-E12A-C36AA1797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3B9990-45A5-A566-5386-B1ABAEBD5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16CFA8-3816-7EB0-56D4-FAA0D4F58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EF8C3-3863-4FA8-BDE7-6151B45557A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0035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181DA98-F0DD-1AA8-DA48-6847ECF96E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9A4CAA-D050-06C6-2628-81B432C64B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E0B7AF-41AB-247C-0096-777EA7C59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4E68E9-6F6F-72AF-45B2-F02833467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E84B8F-3657-C4D7-45E2-4E0976838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67D89-2830-4008-B803-CB6AC7B3BAB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9078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36D8C-B3C2-E692-C338-3C857429D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6BF5CA-6613-5443-F74C-890890007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D512D3-D9AD-AA38-BF96-ABA5BBFA1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490CFF-732D-BFE4-1181-68E372B3B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C0ACB3-0A39-E29B-BFDA-61EDA7048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105CF-1BF9-4AE0-A497-337F2B15066D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384520B-E0E8-3B1F-BFC3-C45B731AB99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5867399"/>
            <a:ext cx="2743206" cy="914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4831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A48AC-17CE-8DDF-D1AB-8BBDC85D0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5D0073-BDBF-3950-1B4B-6574A8D101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61E977-B2A2-6D40-B64C-3ADD1BDBC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FAF337-3BBB-FA81-3F9E-95BE2C8D5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86564A-D315-46E1-C397-59C78E9A8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CD334-A198-459B-8612-A661E755C4B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0864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441F3-6B14-77BE-1FF0-F5809E96F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7180DC-A996-BB5F-F48A-2AB80B642F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74F215-BA80-6B76-7EBD-F2538505BE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D2D258-D92D-9954-1B1C-EC62856F2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B6AB59-9223-A0B2-8F2C-D74630279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587B03-D3E3-6A4B-99FD-7300974B4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CDDBD-C531-4D7D-BB4E-0AC3A6C063F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9206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7A5EB8-0255-117E-A8E1-5325B40A8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92B1A8-8DFE-2BC7-89A5-0F1328498F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AE494B-AC86-FE2A-DF43-095FE6C66F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3B8311-4A7E-1DD0-3999-D36A623CA0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625599-8746-857C-E18D-9745AFFDF6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2415C7-61A7-B425-1D8D-419E0AE18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86298F-9413-BB1F-E5EC-A378D0A34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D5A954-C9D7-E764-5301-52BBF4DCF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0CAAE-02DA-442E-BF7E-0B63A5AB6C9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94182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ADC23D-8EBA-6ED4-7BBC-DC5E25608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B819132-9414-AAF7-7F85-440CB8DBC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A31804-7B92-F81E-76A7-441DF04EA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40EEF0-F5AA-1B0E-F2EE-F4F7DBBF9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84501-6194-4C4F-BA94-22EC8C20274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662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E1A292-67DA-F4CB-6A78-2E2BC4751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299033-A322-6069-077F-22762A2386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8A8600-04E6-F23B-E7B0-CED611984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D0019-4DC9-4F8C-83FA-E90C4157E47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7802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C371C3-E36E-BB76-05B3-34DB0AFEF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818138-9E6D-1540-9B47-9FB5E5E1C2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67E95F-4688-8BAD-4E5E-C75382FCA7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BC65A1-4DDA-EA9A-E894-2F212C12A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784894-1E49-CDA7-52D7-FE83A7F57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75076A-8C25-565D-1C75-0FB37E47D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2F365-C8F4-4C6C-861F-D810E943E26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9078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1EA301-5501-37EA-ABCF-0954BD06C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6EC635-C9EB-D0F0-9F0E-D4631EF35C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787F24-13E0-AA67-5DF6-37D9E11006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0813E0-F764-C87E-0D46-5D5F0EA3E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442734-ABEC-A15F-318C-B47DFE659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3D4886-2C42-DF63-6A5C-334586E5E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CDDBD-C531-4D7D-BB4E-0AC3A6C063F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3511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0EB33EC-50FB-7749-06C2-1C2F9F72F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CC687F-E824-3B94-CBDA-C937F0D9AC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D9AFA5-E485-D6FA-48A0-89F0E49316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CE9A7D-A1FA-68D9-F3D9-6426DD0DC0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34FBD8-3498-C117-18E8-6AC478ED2B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16CDDBD-C531-4D7D-BB4E-0AC3A6C063F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5883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  <p:sldLayoutId id="2147483763" r:id="rId10"/>
    <p:sldLayoutId id="2147483764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forms.office.com/r/vmSHHL5cMh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17399" y="643467"/>
            <a:ext cx="8408193" cy="744836"/>
          </a:xfrm>
        </p:spPr>
        <p:txBody>
          <a:bodyPr>
            <a:normAutofit/>
          </a:bodyPr>
          <a:lstStyle/>
          <a:p>
            <a:pPr algn="ctr"/>
            <a:br>
              <a:rPr lang="en-US" altLang="en-US" sz="900">
                <a:solidFill>
                  <a:schemeClr val="bg1"/>
                </a:solidFill>
              </a:rPr>
            </a:br>
            <a:br>
              <a:rPr lang="en-US" altLang="en-US" sz="900">
                <a:solidFill>
                  <a:schemeClr val="bg1"/>
                </a:solidFill>
              </a:rPr>
            </a:br>
            <a:br>
              <a:rPr lang="en-US" altLang="en-US" sz="900">
                <a:solidFill>
                  <a:schemeClr val="bg1"/>
                </a:solidFill>
              </a:rPr>
            </a:br>
            <a:br>
              <a:rPr lang="en-US" altLang="en-US" sz="900">
                <a:solidFill>
                  <a:schemeClr val="bg1"/>
                </a:solidFill>
              </a:rPr>
            </a:br>
            <a:r>
              <a:rPr lang="en-US" altLang="en-US" sz="900">
                <a:solidFill>
                  <a:schemeClr val="bg1"/>
                </a:solidFill>
              </a:rPr>
              <a:t>Transfusing Blood Safely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803FE9E-6BBB-B581-ACF6-037BCC049A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600" y="2509193"/>
            <a:ext cx="8178799" cy="272626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FD77E5D-C98C-B062-5DD9-3F93335CD1C2}"/>
              </a:ext>
            </a:extLst>
          </p:cNvPr>
          <p:cNvSpPr txBox="1"/>
          <p:nvPr/>
        </p:nvSpPr>
        <p:spPr>
          <a:xfrm>
            <a:off x="838200" y="692719"/>
            <a:ext cx="723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Blood Transfusion Safety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 Adverse Reactions Cont.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600" indent="-609600">
              <a:buFontTx/>
              <a:buAutoNum type="arabicPeriod"/>
            </a:pPr>
            <a:r>
              <a:rPr lang="en-US" altLang="en-US" sz="2800"/>
              <a:t>Citrate Toxicity: citrate is the anticoagulant added to blood (binds to the calcium in the blood). Multiple transfusions can depress the pt’s calcium levels</a:t>
            </a:r>
          </a:p>
          <a:p>
            <a:pPr marL="609600" indent="-609600">
              <a:buFontTx/>
              <a:buAutoNum type="arabicPeriod"/>
            </a:pPr>
            <a:r>
              <a:rPr lang="en-US" altLang="en-US" sz="2800"/>
              <a:t>Hypothermia: may need a blood warming unit</a:t>
            </a:r>
          </a:p>
          <a:p>
            <a:pPr marL="609600" indent="-609600">
              <a:buFontTx/>
              <a:buAutoNum type="arabicPeriod"/>
            </a:pPr>
            <a:r>
              <a:rPr lang="en-US" altLang="en-US" sz="2800"/>
              <a:t>Non-hemolytic febrile reactions of &lt;1.8 degree Fahrenheit are common</a:t>
            </a:r>
          </a:p>
          <a:p>
            <a:pPr marL="609600" indent="-609600"/>
            <a:endParaRPr lang="en-US" altLang="en-US" sz="2800"/>
          </a:p>
          <a:p>
            <a:pPr marL="609600" indent="-609600"/>
            <a:endParaRPr lang="en-US" altLang="en-US" sz="28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 Transfusion Reaction Nursing Care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STOP THE TRANSFUSION AND STAY WITH THE PATIENT</a:t>
            </a:r>
          </a:p>
          <a:p>
            <a:r>
              <a:rPr lang="en-US" altLang="en-US" dirty="0"/>
              <a:t>HAVE SOMEONE ELSE CALL THE PHYSICIAN</a:t>
            </a:r>
          </a:p>
          <a:p>
            <a:r>
              <a:rPr lang="en-US" altLang="en-US" dirty="0"/>
              <a:t>KEEP VEIN OPEN WITH NS</a:t>
            </a:r>
          </a:p>
          <a:p>
            <a:r>
              <a:rPr lang="en-US" altLang="en-US" dirty="0"/>
              <a:t>EMERGENCY CARE AS NEEDED</a:t>
            </a:r>
          </a:p>
          <a:p>
            <a:pPr lvl="1"/>
            <a:r>
              <a:rPr lang="en-US" altLang="en-US" b="1" dirty="0"/>
              <a:t>Notify Lab ASAP</a:t>
            </a:r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Additional Transfusion Reaction Protocols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Keep the blood and tubing for the lab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Draw blood from the patient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Complete the SCH Transfusion Reaction Report in the EHR, print and send to lab along with the bag &amp; tubing if blood is discontinued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You received an order to Crossmatch a patient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Review chart </a:t>
            </a:r>
          </a:p>
          <a:p>
            <a:r>
              <a:rPr lang="en-US" altLang="en-US" dirty="0"/>
              <a:t>Review lab work</a:t>
            </a:r>
          </a:p>
          <a:p>
            <a:r>
              <a:rPr lang="en-US" altLang="en-US" dirty="0"/>
              <a:t>Review physician orders, make sure you have a type and screen ordered</a:t>
            </a:r>
          </a:p>
          <a:p>
            <a:r>
              <a:rPr lang="en-US" altLang="en-US" dirty="0"/>
              <a:t>When the order for RBC’s is entered in the EHR/LIS an ABO/RH and antibody screen will be automatically ordered</a:t>
            </a:r>
          </a:p>
          <a:p>
            <a:pPr marL="0" indent="0">
              <a:buNone/>
            </a:pPr>
            <a:endParaRPr lang="en-US" altLang="en-US" dirty="0"/>
          </a:p>
          <a:p>
            <a:pPr>
              <a:buFontTx/>
              <a:buNone/>
            </a:pPr>
            <a:endParaRPr lang="en-US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Obtain Informed Consent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highlight>
                  <a:srgbClr val="FFFF00"/>
                </a:highlight>
              </a:rPr>
              <a:t>Patient or responsible person must sign an informed consent  before calling the lab unless is an emergency</a:t>
            </a:r>
          </a:p>
          <a:p>
            <a:r>
              <a:rPr lang="en-US" altLang="en-US" dirty="0"/>
              <a:t>Physician must sign the blood consent form  </a:t>
            </a:r>
          </a:p>
          <a:p>
            <a:pPr>
              <a:buFontTx/>
              <a:buNone/>
            </a:pPr>
            <a:endParaRPr lang="en-US" altLang="en-US" dirty="0"/>
          </a:p>
          <a:p>
            <a:pPr>
              <a:buFontTx/>
              <a:buNone/>
            </a:pPr>
            <a:endParaRPr lang="en-US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Patient Transfusion Awareness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Risks must be explained to the patient ( before the transfusion) by the physician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 Signs of adverse reactions to the transfusion </a:t>
            </a:r>
          </a:p>
          <a:p>
            <a:pPr>
              <a:lnSpc>
                <a:spcPct val="90000"/>
              </a:lnSpc>
            </a:pPr>
            <a:r>
              <a:rPr lang="en-US" altLang="en-US" sz="2800" dirty="0">
                <a:highlight>
                  <a:srgbClr val="FFFF00"/>
                </a:highlight>
              </a:rPr>
              <a:t>Teaching is  required  for </a:t>
            </a:r>
            <a:r>
              <a:rPr lang="en-US" altLang="en-US" sz="2800" u="sng" dirty="0">
                <a:highlight>
                  <a:srgbClr val="FFFF00"/>
                </a:highlight>
              </a:rPr>
              <a:t>all</a:t>
            </a:r>
            <a:r>
              <a:rPr lang="en-US" altLang="en-US" sz="2800" dirty="0">
                <a:highlight>
                  <a:srgbClr val="FFFF00"/>
                </a:highlight>
              </a:rPr>
              <a:t> patients (in and out) 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Patient signature required —a copy remains with chart</a:t>
            </a:r>
          </a:p>
          <a:p>
            <a:pPr>
              <a:lnSpc>
                <a:spcPct val="90000"/>
              </a:lnSpc>
            </a:pPr>
            <a:endParaRPr lang="en-US" altLang="en-US" sz="2800" dirty="0"/>
          </a:p>
          <a:p>
            <a:pPr>
              <a:lnSpc>
                <a:spcPct val="90000"/>
              </a:lnSpc>
            </a:pPr>
            <a:endParaRPr lang="en-US" altLang="en-US" sz="2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/>
              <a:t>Patient Preparation Before Retrieving Blood From the Lab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Teaching completed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IV established  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Supplies assembled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Transfusion assessment form completed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Consent for transfusion signed by physician and patient</a:t>
            </a:r>
          </a:p>
          <a:p>
            <a:pPr marL="0" indent="0">
              <a:lnSpc>
                <a:spcPct val="90000"/>
              </a:lnSpc>
              <a:buNone/>
            </a:pPr>
            <a:endParaRPr lang="en-US" altLang="en-US" sz="2800" dirty="0"/>
          </a:p>
          <a:p>
            <a:pPr>
              <a:lnSpc>
                <a:spcPct val="90000"/>
              </a:lnSpc>
              <a:buFontTx/>
              <a:buNone/>
            </a:pPr>
            <a:endParaRPr lang="en-US" altLang="en-US" sz="2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Acquisition of Blood</a:t>
            </a:r>
          </a:p>
        </p:txBody>
      </p:sp>
      <p:sp>
        <p:nvSpPr>
          <p:cNvPr id="1730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/>
              <a:t>The blood transfusion tag will be printed in the lab and brought to the nurse's station</a:t>
            </a:r>
          </a:p>
          <a:p>
            <a:r>
              <a:rPr lang="en-US" altLang="en-US" sz="2800" dirty="0"/>
              <a:t>Licensed nursing staff should present the blood transfusion tag to the lab technician to check out the blood</a:t>
            </a:r>
          </a:p>
          <a:p>
            <a:pPr marL="0" indent="0">
              <a:buNone/>
            </a:pPr>
            <a:endParaRPr lang="en-US" altLang="en-US" dirty="0"/>
          </a:p>
          <a:p>
            <a:pPr marL="0" indent="0">
              <a:buNone/>
            </a:pPr>
            <a:r>
              <a:rPr lang="en-US" altLang="en-US" dirty="0"/>
              <a:t> </a:t>
            </a:r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Acquisition of Blood Cont.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3200" dirty="0"/>
              <a:t>Check the unit of blood for:</a:t>
            </a:r>
          </a:p>
          <a:p>
            <a:pPr lvl="1"/>
            <a:r>
              <a:rPr lang="en-US" altLang="en-US" sz="2800" dirty="0">
                <a:highlight>
                  <a:srgbClr val="FFFF00"/>
                </a:highlight>
              </a:rPr>
              <a:t>Visible signs of gas, hemolysis, cloudiness, or clots</a:t>
            </a:r>
          </a:p>
          <a:p>
            <a:pPr lvl="1"/>
            <a:r>
              <a:rPr lang="en-US" altLang="en-US" sz="2800" dirty="0">
                <a:highlight>
                  <a:srgbClr val="FFFF00"/>
                </a:highlight>
              </a:rPr>
              <a:t>If any of these findings are present, the  lab tech will choose another unit and it will be checked in the same manner.</a:t>
            </a:r>
          </a:p>
          <a:p>
            <a:pPr lvl="1">
              <a:buFontTx/>
              <a:buNone/>
            </a:pPr>
            <a:r>
              <a:rPr lang="en-US" altLang="en-US" dirty="0"/>
              <a:t> 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Acquisition of Blood Cont.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2800" dirty="0"/>
              <a:t>Look closely at the Blood Transfusion Unit Tag </a:t>
            </a:r>
          </a:p>
          <a:p>
            <a:pPr lvl="1"/>
            <a:r>
              <a:rPr lang="en-US" altLang="en-US" sz="2400" dirty="0"/>
              <a:t>Verify that the  ABO, Rh, unit number, expiration date, and the </a:t>
            </a:r>
            <a:r>
              <a:rPr lang="en-US" altLang="en-US" sz="2400" u="sng" dirty="0"/>
              <a:t>blood bank armband alpha-numeric sticker</a:t>
            </a:r>
            <a:r>
              <a:rPr lang="en-US" altLang="en-US" sz="2400" dirty="0"/>
              <a:t> on the tag match exactly with the actual unit of blood as you do a verbal read back with the technician</a:t>
            </a:r>
          </a:p>
          <a:p>
            <a:pPr lvl="1">
              <a:buFontTx/>
              <a:buNone/>
            </a:pPr>
            <a:r>
              <a:rPr lang="en-US" altLang="en-US" sz="2400" dirty="0"/>
              <a:t>(the patient </a:t>
            </a:r>
            <a:r>
              <a:rPr lang="en-US" altLang="en-US" sz="2400" u="sng" dirty="0"/>
              <a:t>must</a:t>
            </a:r>
            <a:r>
              <a:rPr lang="en-US" altLang="en-US" sz="2400" dirty="0"/>
              <a:t> have an arm band on with the exact matching blood bank alpha-numeric sticker)	</a:t>
            </a:r>
          </a:p>
          <a:p>
            <a:pPr lvl="2">
              <a:buFontTx/>
              <a:buNone/>
            </a:pPr>
            <a:r>
              <a:rPr lang="en-US" altLang="en-US" sz="2000" dirty="0"/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 Program Objective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/>
              <a:t>   Upon completion of this program, the participant will be able to administer blood/component transfusions safely, and, when indicated, to intervene quickly to reduce patient morbidity should an adverse transfusion reaction occur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MUSTS! ( After removal from the Lab)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highlight>
                  <a:srgbClr val="FFFF00"/>
                </a:highlight>
              </a:rPr>
              <a:t>Be started within 30 minutes</a:t>
            </a:r>
          </a:p>
          <a:p>
            <a:r>
              <a:rPr lang="en-US" altLang="en-US" dirty="0">
                <a:highlight>
                  <a:srgbClr val="FFFF00"/>
                </a:highlight>
              </a:rPr>
              <a:t>Be infused within 4 hours</a:t>
            </a:r>
          </a:p>
          <a:p>
            <a:r>
              <a:rPr lang="en-US" altLang="en-US" dirty="0">
                <a:highlight>
                  <a:srgbClr val="FFFF00"/>
                </a:highlight>
              </a:rPr>
              <a:t>Not be put in any unauthorized refrigerator.</a:t>
            </a:r>
          </a:p>
          <a:p>
            <a:r>
              <a:rPr lang="en-US" altLang="en-US" dirty="0">
                <a:highlight>
                  <a:srgbClr val="FFFF00"/>
                </a:highlight>
              </a:rPr>
              <a:t>Not be heated in a microwave</a:t>
            </a:r>
          </a:p>
          <a:p>
            <a:r>
              <a:rPr lang="en-US" altLang="en-US" dirty="0">
                <a:highlight>
                  <a:srgbClr val="FFFF00"/>
                </a:highlight>
              </a:rPr>
              <a:t>Be checked by 1 RN and 1 licensed person( RN, LVN) at the patient’s bedside before infusing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Bedside Patient Identification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en-US" dirty="0"/>
          </a:p>
          <a:p>
            <a:r>
              <a:rPr lang="en-US" altLang="en-US" dirty="0"/>
              <a:t>Check the </a:t>
            </a:r>
            <a:r>
              <a:rPr lang="en-US" altLang="en-US" sz="2000" dirty="0"/>
              <a:t>patient</a:t>
            </a:r>
            <a:r>
              <a:rPr lang="en-US" altLang="en-US" dirty="0"/>
              <a:t>’s hospital arm band</a:t>
            </a:r>
          </a:p>
          <a:p>
            <a:r>
              <a:rPr lang="en-US" altLang="en-US" dirty="0"/>
              <a:t>Check the </a:t>
            </a:r>
            <a:r>
              <a:rPr lang="en-US" altLang="en-US" sz="2000" dirty="0"/>
              <a:t>patient</a:t>
            </a:r>
            <a:r>
              <a:rPr lang="en-US" altLang="en-US" dirty="0"/>
              <a:t>’s Blood Bank arm band</a:t>
            </a:r>
          </a:p>
          <a:p>
            <a:r>
              <a:rPr lang="en-US" altLang="en-US" dirty="0"/>
              <a:t>The Transfusion Unit Tag </a:t>
            </a:r>
            <a:r>
              <a:rPr lang="en-US" altLang="en-US" b="1" u="sng" dirty="0"/>
              <a:t>#</a:t>
            </a:r>
            <a:r>
              <a:rPr lang="en-US" altLang="en-US" dirty="0"/>
              <a:t> (attached to blood), with the actual unit of blood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Bedside Patient ID Cont.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Check blood expiration date </a:t>
            </a:r>
          </a:p>
          <a:p>
            <a:r>
              <a:rPr lang="en-US" altLang="en-US" dirty="0"/>
              <a:t>Check blood unit number </a:t>
            </a:r>
          </a:p>
          <a:p>
            <a:r>
              <a:rPr lang="en-US" altLang="en-US" dirty="0"/>
              <a:t>Check blood Group and Type</a:t>
            </a:r>
          </a:p>
          <a:p>
            <a:r>
              <a:rPr lang="en-US" altLang="en-US" dirty="0">
                <a:highlight>
                  <a:srgbClr val="FFFF00"/>
                </a:highlight>
              </a:rPr>
              <a:t>Check both arm bands </a:t>
            </a:r>
          </a:p>
          <a:p>
            <a:r>
              <a:rPr lang="en-US" altLang="en-US" dirty="0"/>
              <a:t>At least one RN and another licensed nurse must confirm the patient ID with at least two unique identifiers</a:t>
            </a:r>
          </a:p>
          <a:p>
            <a:pPr>
              <a:buFontTx/>
              <a:buNone/>
            </a:pPr>
            <a:endParaRPr lang="en-US" altLang="en-US" dirty="0"/>
          </a:p>
          <a:p>
            <a:pPr>
              <a:buFontTx/>
              <a:buNone/>
            </a:pPr>
            <a:endParaRPr lang="en-US" altLang="en-US" dirty="0"/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Patient’s Blood Bank Arm Band Numbers</a:t>
            </a:r>
          </a:p>
        </p:txBody>
      </p:sp>
      <p:sp>
        <p:nvSpPr>
          <p:cNvPr id="1761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Must match EVERYTHING!!                            </a:t>
            </a:r>
          </a:p>
          <a:p>
            <a:pPr>
              <a:lnSpc>
                <a:spcPct val="90000"/>
              </a:lnSpc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The unit of Blood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Transfusion Unit Tag attached to blood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patient’s physically attached  Blood Bank armband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Both nurses must sign attestation on Unit Tag before starting the transfusion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An RN needed to be involved in the complete ID process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2400" dirty="0"/>
              <a:t>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Transfusion Unit Tag</a:t>
            </a:r>
            <a:br>
              <a:rPr lang="en-US" altLang="en-US"/>
            </a:br>
            <a:endParaRPr lang="en-US" altLang="en-US"/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371600"/>
            <a:ext cx="6554867" cy="376767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800" dirty="0"/>
              <a:t>                      What do we do with it?</a:t>
            </a:r>
          </a:p>
          <a:p>
            <a:r>
              <a:rPr lang="en-US" altLang="en-US" sz="2800" dirty="0"/>
              <a:t> </a:t>
            </a:r>
            <a:r>
              <a:rPr lang="en-US" altLang="en-US" sz="2800" dirty="0">
                <a:highlight>
                  <a:srgbClr val="FFFF00"/>
                </a:highlight>
              </a:rPr>
              <a:t>Make sure it is completed and signed with all 4 signatures.</a:t>
            </a:r>
          </a:p>
          <a:p>
            <a:endParaRPr lang="en-US" altLang="en-US" sz="2800" dirty="0">
              <a:highlight>
                <a:srgbClr val="FFFF00"/>
              </a:highlight>
            </a:endParaRPr>
          </a:p>
          <a:p>
            <a:r>
              <a:rPr lang="en-US" altLang="en-US" sz="2800" dirty="0">
                <a:highlight>
                  <a:srgbClr val="FFFF00"/>
                </a:highlight>
              </a:rPr>
              <a:t>At conclusion of transfusion, place the signed transfusion unit tag in the patient’s chart </a:t>
            </a:r>
          </a:p>
          <a:p>
            <a:endParaRPr lang="en-US" altLang="en-US" sz="2800" dirty="0"/>
          </a:p>
          <a:p>
            <a:pPr>
              <a:buFontTx/>
              <a:buNone/>
            </a:pPr>
            <a:endParaRPr lang="en-US" altLang="en-US" sz="2800" dirty="0"/>
          </a:p>
          <a:p>
            <a:pPr>
              <a:buFontTx/>
              <a:buNone/>
            </a:pPr>
            <a:endParaRPr lang="en-US" altLang="en-US" sz="28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Disposal of  </a:t>
            </a:r>
            <a:r>
              <a:rPr lang="en-US" altLang="en-US" u="sng"/>
              <a:t>All </a:t>
            </a:r>
            <a:r>
              <a:rPr lang="en-US" altLang="en-US"/>
              <a:t>Transfusion Bags and Tubing</a:t>
            </a:r>
          </a:p>
        </p:txBody>
      </p:sp>
      <p:sp>
        <p:nvSpPr>
          <p:cNvPr id="169987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2209799"/>
            <a:ext cx="7886700" cy="39671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sz="3200" dirty="0"/>
              <a:t>All tubing and spent bag are to be placed in a biohazard bag and disposed of properly.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Flow Rates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>
                <a:solidFill>
                  <a:srgbClr val="FF0000"/>
                </a:solidFill>
              </a:rPr>
              <a:t>50 ml hour X 15 minutes </a:t>
            </a:r>
          </a:p>
          <a:p>
            <a:r>
              <a:rPr lang="en-US" altLang="en-US" sz="2800" dirty="0">
                <a:solidFill>
                  <a:srgbClr val="FF0000"/>
                </a:solidFill>
                <a:highlight>
                  <a:srgbClr val="FFFF00"/>
                </a:highlight>
              </a:rPr>
              <a:t>Stay with the patient for the first 15 minutes</a:t>
            </a:r>
          </a:p>
          <a:p>
            <a:r>
              <a:rPr lang="en-US" altLang="en-US" sz="2800" dirty="0">
                <a:solidFill>
                  <a:srgbClr val="FF0000"/>
                </a:solidFill>
              </a:rPr>
              <a:t>Patient needs to be monitored every 30 minutes until transfusion is over.</a:t>
            </a:r>
          </a:p>
          <a:p>
            <a:pPr marL="0" indent="0">
              <a:buNone/>
            </a:pPr>
            <a:endParaRPr lang="en-US" alt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Filters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/>
              <a:t>Filters must be used for all blood products e.g.: PRBCs, Platelets, FFP, cryoprecipitate</a:t>
            </a:r>
          </a:p>
          <a:p>
            <a:r>
              <a:rPr lang="en-US" altLang="en-US" sz="2400" dirty="0"/>
              <a:t>One filter per unit</a:t>
            </a:r>
          </a:p>
          <a:p>
            <a:pPr marL="0" indent="0">
              <a:buNone/>
            </a:pPr>
            <a:endParaRPr lang="en-US" alt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Documentation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/>
              <a:t>All documentation will be performed in the EHR (Cerner)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Emergency Room Patients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dirty="0"/>
              <a:t>All Documentation will be done in the EHR</a:t>
            </a:r>
          </a:p>
          <a:p>
            <a:pPr>
              <a:lnSpc>
                <a:spcPct val="90000"/>
              </a:lnSpc>
            </a:pPr>
            <a:r>
              <a:rPr lang="en-US" altLang="en-US" sz="2400" dirty="0">
                <a:highlight>
                  <a:srgbClr val="FFFF00"/>
                </a:highlight>
              </a:rPr>
              <a:t>If patient is transferred while still receiving blood, the chart copy of the Transfusion Unit Tag attached to the unit should stay with the unit infusing </a:t>
            </a:r>
          </a:p>
        </p:txBody>
      </p:sp>
      <p:sp>
        <p:nvSpPr>
          <p:cNvPr id="73732" name="Rectangle 4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en-US" sz="2400" dirty="0"/>
              <a:t>Appropriate data relayed to receiving nurse</a:t>
            </a:r>
          </a:p>
          <a:p>
            <a:r>
              <a:rPr lang="en-US" altLang="en-US" sz="2800" b="1" i="1" u="sng" dirty="0"/>
              <a:t>Document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BA06405-5739-3A60-63DC-40EF04E5F86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5862744"/>
            <a:ext cx="2743206" cy="91440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Goals of the SCH Blood Safety Program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To establish a safe blood transfusion system at SCH by:</a:t>
            </a:r>
          </a:p>
          <a:p>
            <a:pPr lvl="1"/>
            <a:r>
              <a:rPr lang="en-US" altLang="en-US" dirty="0"/>
              <a:t>Implementing a system to prevent blood administration errors from occurring</a:t>
            </a:r>
          </a:p>
          <a:p>
            <a:pPr lvl="1"/>
            <a:r>
              <a:rPr lang="en-US" altLang="en-US" dirty="0"/>
              <a:t>Identifying potential errors and/or near misses </a:t>
            </a:r>
          </a:p>
          <a:p>
            <a:pPr lvl="1"/>
            <a:r>
              <a:rPr lang="en-US" altLang="en-US" dirty="0"/>
              <a:t>Reducing the untoward effects of adverse transfusion reactions if they do occur</a:t>
            </a:r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1104483" y="228600"/>
            <a:ext cx="6935033" cy="3962400"/>
          </a:xfrm>
        </p:spPr>
        <p:txBody>
          <a:bodyPr>
            <a:normAutofit/>
          </a:bodyPr>
          <a:lstStyle/>
          <a:p>
            <a:br>
              <a:rPr lang="en-US" altLang="en-US" dirty="0"/>
            </a:br>
            <a:br>
              <a:rPr lang="en-US" altLang="en-US" dirty="0"/>
            </a:br>
            <a:br>
              <a:rPr lang="en-US" altLang="en-US" dirty="0"/>
            </a:br>
            <a:br>
              <a:rPr lang="en-US" altLang="en-US" dirty="0"/>
            </a:br>
            <a:br>
              <a:rPr lang="en-US" altLang="en-US" dirty="0"/>
            </a:br>
            <a:r>
              <a:rPr lang="en-US" altLang="en-US" dirty="0"/>
              <a:t>OPERATING ROOM patients receiving blood  follow the same protocols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E786610-A8C2-1614-A94B-95EBE9D2061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400" y="5791200"/>
            <a:ext cx="2743206" cy="914402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Uncrossmatched Blood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Lab will provide form and blood upon request.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A clot and EDTA must be drawn stat</a:t>
            </a:r>
          </a:p>
          <a:p>
            <a:pPr>
              <a:lnSpc>
                <a:spcPct val="90000"/>
              </a:lnSpc>
            </a:pPr>
            <a:r>
              <a:rPr lang="en-US" altLang="en-US" sz="2800" dirty="0">
                <a:highlight>
                  <a:srgbClr val="FFFF00"/>
                </a:highlight>
              </a:rPr>
              <a:t>The armband must be placed on the patient by the Lab personnel</a:t>
            </a:r>
          </a:p>
          <a:p>
            <a:pPr>
              <a:lnSpc>
                <a:spcPct val="90000"/>
              </a:lnSpc>
            </a:pPr>
            <a:r>
              <a:rPr lang="en-US" altLang="en-US" sz="2800" dirty="0">
                <a:highlight>
                  <a:srgbClr val="FFFF00"/>
                </a:highlight>
              </a:rPr>
              <a:t>Request can be signed by RN if verbal order is given, but physician must sign within 24 hrs.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O negative will be given to start, but as soon as Group and Type is completed Type specific will follow.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Miscellaneous 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>
              <a:buFontTx/>
              <a:buNone/>
            </a:pPr>
            <a:endParaRPr lang="en-US" altLang="en-US" dirty="0"/>
          </a:p>
          <a:p>
            <a:pPr lvl="1"/>
            <a:r>
              <a:rPr lang="en-US" altLang="en-US" sz="2400" dirty="0"/>
              <a:t>Lab has policy and protocols for massive transfusions</a:t>
            </a:r>
          </a:p>
          <a:p>
            <a:pPr lvl="1"/>
            <a:r>
              <a:rPr lang="en-US" altLang="en-US" sz="2400" dirty="0">
                <a:highlight>
                  <a:srgbClr val="FFFF00"/>
                </a:highlight>
              </a:rPr>
              <a:t>Type and Screen is done on admission for Platelets and Plasma. </a:t>
            </a:r>
          </a:p>
          <a:p>
            <a:pPr lvl="2"/>
            <a:r>
              <a:rPr lang="en-US" altLang="en-US" sz="2100" dirty="0">
                <a:highlight>
                  <a:srgbClr val="FFFF00"/>
                </a:highlight>
              </a:rPr>
              <a:t>Both products requires filters for infusion</a:t>
            </a:r>
          </a:p>
          <a:p>
            <a:pPr lvl="1">
              <a:buFontTx/>
              <a:buNone/>
            </a:pPr>
            <a:endParaRPr lang="en-US" altLang="en-US" dirty="0"/>
          </a:p>
          <a:p>
            <a:pPr lvl="1">
              <a:buFontTx/>
              <a:buNone/>
            </a:pPr>
            <a:endParaRPr lang="en-US" altLang="en-US" u="sng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Discharge after Transfusion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Patient will receive blood transfusion discharge instruction sheet.</a:t>
            </a:r>
          </a:p>
        </p:txBody>
      </p:sp>
    </p:spTree>
    <p:extLst>
      <p:ext uri="{BB962C8B-B14F-4D97-AF65-F5344CB8AC3E}">
        <p14:creationId xmlns:p14="http://schemas.microsoft.com/office/powerpoint/2010/main" val="373096894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4275D5-27C7-FB06-BCE6-973734A880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202" y="640080"/>
            <a:ext cx="3614166" cy="1481328"/>
          </a:xfrm>
        </p:spPr>
        <p:txBody>
          <a:bodyPr anchor="b">
            <a:normAutofit/>
          </a:bodyPr>
          <a:lstStyle/>
          <a:p>
            <a:r>
              <a:rPr lang="en-US" sz="2900"/>
              <a:t>Following the link or scan the QR code for the Required Quiz.</a:t>
            </a:r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71877DBC-BB60-40F0-AC93-2ACDBAAE60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2458" y="2372868"/>
            <a:ext cx="2441321" cy="18288"/>
          </a:xfrm>
          <a:custGeom>
            <a:avLst/>
            <a:gdLst>
              <a:gd name="connsiteX0" fmla="*/ 0 w 2441321"/>
              <a:gd name="connsiteY0" fmla="*/ 0 h 18288"/>
              <a:gd name="connsiteX1" fmla="*/ 585917 w 2441321"/>
              <a:gd name="connsiteY1" fmla="*/ 0 h 18288"/>
              <a:gd name="connsiteX2" fmla="*/ 1196247 w 2441321"/>
              <a:gd name="connsiteY2" fmla="*/ 0 h 18288"/>
              <a:gd name="connsiteX3" fmla="*/ 1806578 w 2441321"/>
              <a:gd name="connsiteY3" fmla="*/ 0 h 18288"/>
              <a:gd name="connsiteX4" fmla="*/ 2441321 w 2441321"/>
              <a:gd name="connsiteY4" fmla="*/ 0 h 18288"/>
              <a:gd name="connsiteX5" fmla="*/ 2441321 w 2441321"/>
              <a:gd name="connsiteY5" fmla="*/ 18288 h 18288"/>
              <a:gd name="connsiteX6" fmla="*/ 1830991 w 2441321"/>
              <a:gd name="connsiteY6" fmla="*/ 18288 h 18288"/>
              <a:gd name="connsiteX7" fmla="*/ 1269487 w 2441321"/>
              <a:gd name="connsiteY7" fmla="*/ 18288 h 18288"/>
              <a:gd name="connsiteX8" fmla="*/ 707983 w 2441321"/>
              <a:gd name="connsiteY8" fmla="*/ 18288 h 18288"/>
              <a:gd name="connsiteX9" fmla="*/ 0 w 2441321"/>
              <a:gd name="connsiteY9" fmla="*/ 18288 h 18288"/>
              <a:gd name="connsiteX10" fmla="*/ 0 w 2441321"/>
              <a:gd name="connsiteY10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441321" h="18288" fill="none" extrusionOk="0">
                <a:moveTo>
                  <a:pt x="0" y="0"/>
                </a:moveTo>
                <a:cubicBezTo>
                  <a:pt x="273217" y="-17533"/>
                  <a:pt x="355785" y="-4171"/>
                  <a:pt x="585917" y="0"/>
                </a:cubicBezTo>
                <a:cubicBezTo>
                  <a:pt x="816049" y="4171"/>
                  <a:pt x="991446" y="-9419"/>
                  <a:pt x="1196247" y="0"/>
                </a:cubicBezTo>
                <a:cubicBezTo>
                  <a:pt x="1401048" y="9419"/>
                  <a:pt x="1589984" y="-731"/>
                  <a:pt x="1806578" y="0"/>
                </a:cubicBezTo>
                <a:cubicBezTo>
                  <a:pt x="2023172" y="731"/>
                  <a:pt x="2247754" y="8393"/>
                  <a:pt x="2441321" y="0"/>
                </a:cubicBezTo>
                <a:cubicBezTo>
                  <a:pt x="2441167" y="8655"/>
                  <a:pt x="2440437" y="9975"/>
                  <a:pt x="2441321" y="18288"/>
                </a:cubicBezTo>
                <a:cubicBezTo>
                  <a:pt x="2169723" y="30506"/>
                  <a:pt x="2045712" y="39140"/>
                  <a:pt x="1830991" y="18288"/>
                </a:cubicBezTo>
                <a:cubicBezTo>
                  <a:pt x="1616270" y="-2564"/>
                  <a:pt x="1505876" y="3949"/>
                  <a:pt x="1269487" y="18288"/>
                </a:cubicBezTo>
                <a:cubicBezTo>
                  <a:pt x="1033098" y="32627"/>
                  <a:pt x="908661" y="41191"/>
                  <a:pt x="707983" y="18288"/>
                </a:cubicBezTo>
                <a:cubicBezTo>
                  <a:pt x="507305" y="-4615"/>
                  <a:pt x="333592" y="20759"/>
                  <a:pt x="0" y="18288"/>
                </a:cubicBezTo>
                <a:cubicBezTo>
                  <a:pt x="-688" y="11716"/>
                  <a:pt x="875" y="6357"/>
                  <a:pt x="0" y="0"/>
                </a:cubicBezTo>
                <a:close/>
              </a:path>
              <a:path w="2441321" h="18288" stroke="0" extrusionOk="0">
                <a:moveTo>
                  <a:pt x="0" y="0"/>
                </a:moveTo>
                <a:cubicBezTo>
                  <a:pt x="207071" y="-14617"/>
                  <a:pt x="444194" y="-15606"/>
                  <a:pt x="585917" y="0"/>
                </a:cubicBezTo>
                <a:cubicBezTo>
                  <a:pt x="727640" y="15606"/>
                  <a:pt x="904326" y="-79"/>
                  <a:pt x="1123008" y="0"/>
                </a:cubicBezTo>
                <a:cubicBezTo>
                  <a:pt x="1341690" y="79"/>
                  <a:pt x="1600014" y="10401"/>
                  <a:pt x="1782164" y="0"/>
                </a:cubicBezTo>
                <a:cubicBezTo>
                  <a:pt x="1964314" y="-10401"/>
                  <a:pt x="2143537" y="-21488"/>
                  <a:pt x="2441321" y="0"/>
                </a:cubicBezTo>
                <a:cubicBezTo>
                  <a:pt x="2441735" y="5928"/>
                  <a:pt x="2441551" y="11133"/>
                  <a:pt x="2441321" y="18288"/>
                </a:cubicBezTo>
                <a:cubicBezTo>
                  <a:pt x="2166745" y="28773"/>
                  <a:pt x="2078726" y="15476"/>
                  <a:pt x="1879817" y="18288"/>
                </a:cubicBezTo>
                <a:cubicBezTo>
                  <a:pt x="1680908" y="21100"/>
                  <a:pt x="1548770" y="-4127"/>
                  <a:pt x="1318313" y="18288"/>
                </a:cubicBezTo>
                <a:cubicBezTo>
                  <a:pt x="1087856" y="40703"/>
                  <a:pt x="894613" y="3927"/>
                  <a:pt x="659157" y="18288"/>
                </a:cubicBezTo>
                <a:cubicBezTo>
                  <a:pt x="423701" y="32649"/>
                  <a:pt x="246611" y="33975"/>
                  <a:pt x="0" y="18288"/>
                </a:cubicBezTo>
                <a:cubicBezTo>
                  <a:pt x="-348" y="10388"/>
                  <a:pt x="-12" y="3969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43760D-5584-F862-BBD6-E85927DFA7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3202" y="2660904"/>
            <a:ext cx="3614166" cy="3547872"/>
          </a:xfrm>
        </p:spPr>
        <p:txBody>
          <a:bodyPr anchor="t">
            <a:normAutofit/>
          </a:bodyPr>
          <a:lstStyle/>
          <a:p>
            <a:r>
              <a:rPr lang="en-US" sz="1900">
                <a:hlinkClick r:id="rId2"/>
              </a:rPr>
              <a:t>https://forms.office.com/r/vmSHHL5cMh</a:t>
            </a:r>
            <a:endParaRPr lang="en-US" sz="1900"/>
          </a:p>
          <a:p>
            <a:endParaRPr lang="en-US" sz="1900"/>
          </a:p>
        </p:txBody>
      </p:sp>
      <p:pic>
        <p:nvPicPr>
          <p:cNvPr id="5" name="Picture 4" descr="QR">
            <a:extLst>
              <a:ext uri="{FF2B5EF4-FFF2-40B4-BE49-F238E27FC236}">
                <a16:creationId xmlns:a16="http://schemas.microsoft.com/office/drawing/2014/main" id="{66073D77-7098-09F9-7859-D73EF29B8B9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4286" y="1381887"/>
            <a:ext cx="4094226" cy="4094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9284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3600"/>
              <a:t>After Completing This Program</a:t>
            </a:r>
            <a:br>
              <a:rPr lang="en-US" altLang="en-US"/>
            </a:br>
            <a:r>
              <a:rPr lang="en-US" altLang="en-US" sz="2800"/>
              <a:t>The Participate will be able to:</a:t>
            </a:r>
            <a:endParaRPr lang="en-US" altLang="en-US"/>
          </a:p>
        </p:txBody>
      </p:sp>
      <p:sp>
        <p:nvSpPr>
          <p:cNvPr id="49155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sz="2400" dirty="0"/>
              <a:t>Complete a lab Blood Bank Request for crossmatch and a type and screen in the EHR</a:t>
            </a:r>
          </a:p>
          <a:p>
            <a:pPr>
              <a:lnSpc>
                <a:spcPct val="90000"/>
              </a:lnSpc>
            </a:pPr>
            <a:r>
              <a:rPr lang="en-US" altLang="en-US" sz="2400" dirty="0"/>
              <a:t>Obtain informed consent</a:t>
            </a:r>
          </a:p>
          <a:p>
            <a:pPr>
              <a:lnSpc>
                <a:spcPct val="90000"/>
              </a:lnSpc>
            </a:pPr>
            <a:r>
              <a:rPr lang="en-US" altLang="en-US" sz="2400" dirty="0"/>
              <a:t>Discuss patient teaching</a:t>
            </a:r>
          </a:p>
          <a:p>
            <a:pPr>
              <a:lnSpc>
                <a:spcPct val="90000"/>
              </a:lnSpc>
            </a:pPr>
            <a:r>
              <a:rPr lang="en-US" altLang="en-US" sz="2400" dirty="0"/>
              <a:t>Assemble supplies</a:t>
            </a:r>
          </a:p>
          <a:p>
            <a:pPr>
              <a:lnSpc>
                <a:spcPct val="90000"/>
              </a:lnSpc>
            </a:pPr>
            <a:r>
              <a:rPr lang="en-US" altLang="en-US" sz="2400" dirty="0"/>
              <a:t>Retrieve blood</a:t>
            </a:r>
          </a:p>
          <a:p>
            <a:pPr>
              <a:lnSpc>
                <a:spcPct val="90000"/>
              </a:lnSpc>
            </a:pPr>
            <a:r>
              <a:rPr lang="en-US" altLang="en-US" sz="2400" dirty="0"/>
              <a:t>Monitor patient</a:t>
            </a:r>
          </a:p>
          <a:p>
            <a:pPr>
              <a:lnSpc>
                <a:spcPct val="90000"/>
              </a:lnSpc>
            </a:pPr>
            <a:r>
              <a:rPr lang="en-US" altLang="en-US" sz="2400" dirty="0"/>
              <a:t>Voice signs of a transfusion reaction</a:t>
            </a:r>
          </a:p>
          <a:p>
            <a:pPr>
              <a:lnSpc>
                <a:spcPct val="90000"/>
              </a:lnSpc>
            </a:pPr>
            <a:r>
              <a:rPr lang="en-US" altLang="en-US" sz="2400" dirty="0"/>
              <a:t>State care for transfusion reaction</a:t>
            </a:r>
          </a:p>
          <a:p>
            <a:pPr>
              <a:lnSpc>
                <a:spcPct val="90000"/>
              </a:lnSpc>
            </a:pPr>
            <a:endParaRPr lang="en-US" altLang="en-US" sz="2400" dirty="0"/>
          </a:p>
        </p:txBody>
      </p:sp>
      <p:sp>
        <p:nvSpPr>
          <p:cNvPr id="49157" name="Rectangle 5"/>
          <p:cNvSpPr>
            <a:spLocks noGrp="1" noChangeArrowheads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endParaRPr lang="en-US" altLang="en-US" sz="2400" dirty="0"/>
          </a:p>
          <a:p>
            <a:pPr marL="0" indent="0">
              <a:buNone/>
            </a:pPr>
            <a:endParaRPr lang="en-US" altLang="en-US" sz="2400" dirty="0"/>
          </a:p>
          <a:p>
            <a:r>
              <a:rPr lang="en-US" altLang="en-US" sz="2400" dirty="0"/>
              <a:t>Demonstrate patient ID</a:t>
            </a:r>
          </a:p>
          <a:p>
            <a:r>
              <a:rPr lang="en-US" altLang="en-US" sz="2400" dirty="0"/>
              <a:t>Discuss patient discharge instructions</a:t>
            </a:r>
          </a:p>
          <a:p>
            <a:pPr marL="0" indent="0">
              <a:buNone/>
            </a:pPr>
            <a:endParaRPr lang="en-US" altLang="en-US" sz="2400" dirty="0"/>
          </a:p>
          <a:p>
            <a:endParaRPr lang="en-US" altLang="en-US" sz="24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32C9B6A-6B3D-1E0F-4F40-9B755C72CBB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400" y="5791200"/>
            <a:ext cx="2743206" cy="91440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7924800" cy="3962400"/>
          </a:xfrm>
        </p:spPr>
        <p:txBody>
          <a:bodyPr>
            <a:normAutofit/>
          </a:bodyPr>
          <a:lstStyle/>
          <a:p>
            <a:br>
              <a:rPr lang="en-US" altLang="en-US" dirty="0"/>
            </a:br>
            <a:br>
              <a:rPr lang="en-US" altLang="en-US" dirty="0"/>
            </a:br>
            <a:br>
              <a:rPr lang="en-US" altLang="en-US" dirty="0"/>
            </a:br>
            <a:br>
              <a:rPr lang="en-US" altLang="en-US" dirty="0"/>
            </a:br>
            <a:r>
              <a:rPr lang="en-US" altLang="en-US" dirty="0"/>
              <a:t>The SCH SYSTEM FOR THE TRANSFUSION OF </a:t>
            </a:r>
            <a:br>
              <a:rPr lang="en-US" altLang="en-US" dirty="0"/>
            </a:br>
            <a:r>
              <a:rPr lang="en-US" altLang="en-US" dirty="0"/>
              <a:t>BLOOD AND BLOOD COMPONENTS</a:t>
            </a:r>
            <a:br>
              <a:rPr lang="en-US" altLang="en-US" dirty="0"/>
            </a:br>
            <a:endParaRPr lang="en-US" alt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F4E4F6E-03F4-3996-0DBD-F56A9C5629A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400" y="5791200"/>
            <a:ext cx="2743206" cy="91440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85800"/>
            <a:ext cx="7239833" cy="3505200"/>
          </a:xfrm>
        </p:spPr>
        <p:txBody>
          <a:bodyPr>
            <a:normAutofit fontScale="90000"/>
          </a:bodyPr>
          <a:lstStyle/>
          <a:p>
            <a:br>
              <a:rPr lang="en-US" altLang="en-US" dirty="0"/>
            </a:br>
            <a:br>
              <a:rPr lang="en-US" altLang="en-US" dirty="0"/>
            </a:br>
            <a:br>
              <a:rPr lang="en-US" altLang="en-US" dirty="0"/>
            </a:br>
            <a:br>
              <a:rPr lang="en-US" altLang="en-US" dirty="0"/>
            </a:br>
            <a:br>
              <a:rPr lang="en-US" altLang="en-US" dirty="0"/>
            </a:br>
            <a:r>
              <a:rPr lang="en-US" altLang="en-US" dirty="0"/>
              <a:t>MATCH THE CORRECT PATIENT TO THE CORRECT TRANSFUSION COMPONENT CORRECTLY </a:t>
            </a:r>
            <a:br>
              <a:rPr lang="en-US" altLang="en-US" dirty="0"/>
            </a:br>
            <a:r>
              <a:rPr lang="en-US" altLang="en-US" dirty="0"/>
              <a:t>EVERY TIME</a:t>
            </a:r>
            <a:br>
              <a:rPr lang="en-US" altLang="en-US" dirty="0"/>
            </a:br>
            <a:r>
              <a:rPr lang="en-US" altLang="en-US" dirty="0"/>
              <a:t>…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37C18E0-4E5B-73CF-137E-FACF5853AFC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5867400"/>
            <a:ext cx="2743206" cy="914402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381000"/>
            <a:ext cx="6706433" cy="3810000"/>
          </a:xfrm>
        </p:spPr>
        <p:txBody>
          <a:bodyPr>
            <a:normAutofit fontScale="90000"/>
          </a:bodyPr>
          <a:lstStyle/>
          <a:p>
            <a:br>
              <a:rPr lang="en-US" altLang="en-US" dirty="0"/>
            </a:br>
            <a:br>
              <a:rPr lang="en-US" altLang="en-US" dirty="0"/>
            </a:br>
            <a:br>
              <a:rPr lang="en-US" altLang="en-US" dirty="0"/>
            </a:br>
            <a:br>
              <a:rPr lang="en-US" altLang="en-US" dirty="0"/>
            </a:br>
            <a:br>
              <a:rPr lang="en-US" altLang="en-US" dirty="0"/>
            </a:br>
            <a:br>
              <a:rPr lang="en-US" altLang="en-US" dirty="0"/>
            </a:br>
            <a:r>
              <a:rPr lang="en-US" altLang="en-US" dirty="0"/>
              <a:t>AND POSSESS THE KNOWLEDGE TO INTERVENE IMMEDIATELY SHOULD AN ADVERSE TRANSFUSION REACTION OCCUR </a:t>
            </a:r>
            <a:br>
              <a:rPr lang="en-US" altLang="en-US" dirty="0"/>
            </a:br>
            <a:br>
              <a:rPr lang="en-US" altLang="en-US" dirty="0"/>
            </a:br>
            <a:endParaRPr lang="en-US" alt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79A5DEC-06C9-EC5A-0D24-D38B1AB6757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400" y="5791200"/>
            <a:ext cx="2743206" cy="91440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Adverse Transfusion Reactions 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Usually manifests within first 15 minutes</a:t>
            </a:r>
          </a:p>
          <a:p>
            <a:r>
              <a:rPr lang="en-US" altLang="en-US" dirty="0"/>
              <a:t>Hemolytic reaction=quickly due to ABO or Rh incompatibility</a:t>
            </a:r>
          </a:p>
          <a:p>
            <a:r>
              <a:rPr lang="en-US" altLang="en-US" dirty="0"/>
              <a:t>May lead to DIC or death</a:t>
            </a:r>
          </a:p>
          <a:p>
            <a:pPr lvl="1"/>
            <a:r>
              <a:rPr lang="en-US" altLang="en-US" dirty="0"/>
              <a:t>Initial signs: fever, chills, urticaria</a:t>
            </a:r>
          </a:p>
          <a:p>
            <a:pPr lvl="1"/>
            <a:r>
              <a:rPr lang="en-US" altLang="en-US" dirty="0"/>
              <a:t>Later signs: back pain, renal failure, dyspnea</a:t>
            </a:r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Adverse Reactions Cont.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/>
              <a:t>    1. Febrile reaction</a:t>
            </a:r>
          </a:p>
          <a:p>
            <a:pPr lvl="2"/>
            <a:r>
              <a:rPr lang="en-US" altLang="en-US" dirty="0"/>
              <a:t>Anticipate a bacterial reaction</a:t>
            </a:r>
          </a:p>
          <a:p>
            <a:pPr lvl="2"/>
            <a:r>
              <a:rPr lang="en-US" altLang="en-US" dirty="0"/>
              <a:t>May develop after transfusion (delayed)</a:t>
            </a:r>
          </a:p>
          <a:p>
            <a:pPr lvl="2"/>
            <a:r>
              <a:rPr lang="en-US" altLang="en-US" dirty="0"/>
              <a:t> Patient teaching is paramount</a:t>
            </a:r>
          </a:p>
          <a:p>
            <a:pPr lvl="1">
              <a:buFontTx/>
              <a:buNone/>
            </a:pPr>
            <a:r>
              <a:rPr lang="en-US" altLang="en-US" dirty="0"/>
              <a:t>2. Allergic transfusion reaction=urticaria, itching</a:t>
            </a:r>
          </a:p>
          <a:p>
            <a:pPr lvl="1">
              <a:buFontTx/>
              <a:buNone/>
            </a:pPr>
            <a:r>
              <a:rPr lang="en-US" altLang="en-US" dirty="0"/>
              <a:t>3. FLUID OVERLOAD!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ED0DB19029D6408552E3A7BB5E0179" ma:contentTypeVersion="4" ma:contentTypeDescription="Create a new document." ma:contentTypeScope="" ma:versionID="91ff782fa58e7e4fd7f765aeca321649">
  <xsd:schema xmlns:xsd="http://www.w3.org/2001/XMLSchema" xmlns:xs="http://www.w3.org/2001/XMLSchema" xmlns:p="http://schemas.microsoft.com/office/2006/metadata/properties" xmlns:ns2="16b9312d-27b5-4860-9029-5cf82de06a7d" targetNamespace="http://schemas.microsoft.com/office/2006/metadata/properties" ma:root="true" ma:fieldsID="4eb4b730242c954170020a5490ab1a33" ns2:_="">
    <xsd:import namespace="16b9312d-27b5-4860-9029-5cf82de06a7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b9312d-27b5-4860-9029-5cf82de06a7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98F47AC-E6C9-46E8-A144-7515B85AD31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6b9312d-27b5-4860-9029-5cf82de06a7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B923925-E893-477F-9DBA-14CC7BF8538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8780873-7E69-4D5F-88E0-17A47E498FA1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942</TotalTime>
  <Words>1262</Words>
  <Application>Microsoft Office PowerPoint</Application>
  <PresentationFormat>On-screen Show (4:3)</PresentationFormat>
  <Paragraphs>174</Paragraphs>
  <Slides>34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0" baseType="lpstr">
      <vt:lpstr>Aptos</vt:lpstr>
      <vt:lpstr>Aptos Display</vt:lpstr>
      <vt:lpstr>Arial</vt:lpstr>
      <vt:lpstr>Calibri</vt:lpstr>
      <vt:lpstr>Times New Roman</vt:lpstr>
      <vt:lpstr>Office Theme</vt:lpstr>
      <vt:lpstr>    Transfusing Blood Safely</vt:lpstr>
      <vt:lpstr> Program Objective</vt:lpstr>
      <vt:lpstr>Goals of the SCH Blood Safety Program</vt:lpstr>
      <vt:lpstr>After Completing This Program The Participate will be able to:</vt:lpstr>
      <vt:lpstr>    The SCH SYSTEM FOR THE TRANSFUSION OF  BLOOD AND BLOOD COMPONENTS </vt:lpstr>
      <vt:lpstr>     MATCH THE CORRECT PATIENT TO THE CORRECT TRANSFUSION COMPONENT CORRECTLY  EVERY TIME …</vt:lpstr>
      <vt:lpstr>      AND POSSESS THE KNOWLEDGE TO INTERVENE IMMEDIATELY SHOULD AN ADVERSE TRANSFUSION REACTION OCCUR   </vt:lpstr>
      <vt:lpstr>Adverse Transfusion Reactions </vt:lpstr>
      <vt:lpstr>Adverse Reactions Cont.</vt:lpstr>
      <vt:lpstr> Adverse Reactions Cont.</vt:lpstr>
      <vt:lpstr> Transfusion Reaction Nursing Care</vt:lpstr>
      <vt:lpstr>Additional Transfusion Reaction Protocols</vt:lpstr>
      <vt:lpstr>You received an order to Crossmatch a patient</vt:lpstr>
      <vt:lpstr>Obtain Informed Consent</vt:lpstr>
      <vt:lpstr>Patient Transfusion Awareness</vt:lpstr>
      <vt:lpstr>Patient Preparation Before Retrieving Blood From the Lab</vt:lpstr>
      <vt:lpstr>Acquisition of Blood</vt:lpstr>
      <vt:lpstr>Acquisition of Blood Cont.</vt:lpstr>
      <vt:lpstr>Acquisition of Blood Cont.</vt:lpstr>
      <vt:lpstr>MUSTS! ( After removal from the Lab)</vt:lpstr>
      <vt:lpstr>Bedside Patient Identification</vt:lpstr>
      <vt:lpstr>Bedside Patient ID Cont.</vt:lpstr>
      <vt:lpstr>Patient’s Blood Bank Arm Band Numbers</vt:lpstr>
      <vt:lpstr>Transfusion Unit Tag </vt:lpstr>
      <vt:lpstr>Disposal of  All Transfusion Bags and Tubing</vt:lpstr>
      <vt:lpstr>Flow Rates</vt:lpstr>
      <vt:lpstr>Filters</vt:lpstr>
      <vt:lpstr>Documentation</vt:lpstr>
      <vt:lpstr>Emergency Room Patients</vt:lpstr>
      <vt:lpstr>     OPERATING ROOM patients receiving blood  follow the same protocols</vt:lpstr>
      <vt:lpstr>Uncrossmatched Blood</vt:lpstr>
      <vt:lpstr>Miscellaneous </vt:lpstr>
      <vt:lpstr>Discharge after Transfusion</vt:lpstr>
      <vt:lpstr>Following the link or scan the QR code for the Required Quiz.</vt:lpstr>
    </vt:vector>
  </TitlesOfParts>
  <Company>A1 Washer and Dryer Rental Service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Transfusing Blood Safely</dc:title>
  <dc:creator>Marie Breakiron</dc:creator>
  <cp:lastModifiedBy>John Flores</cp:lastModifiedBy>
  <cp:revision>34</cp:revision>
  <dcterms:created xsi:type="dcterms:W3CDTF">2005-11-20T20:21:41Z</dcterms:created>
  <dcterms:modified xsi:type="dcterms:W3CDTF">2024-06-27T02:58:23Z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0x0101007CED0DB19029D6408552E3A7BB5E0179</vt:lpwstr>
  </property>
</Properties>
</file>